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77" r:id="rId2"/>
    <p:sldId id="256" r:id="rId3"/>
    <p:sldId id="272" r:id="rId4"/>
    <p:sldId id="271" r:id="rId5"/>
    <p:sldId id="278" r:id="rId6"/>
    <p:sldId id="257" r:id="rId7"/>
    <p:sldId id="279" r:id="rId8"/>
    <p:sldId id="258" r:id="rId9"/>
    <p:sldId id="280" r:id="rId10"/>
    <p:sldId id="273" r:id="rId11"/>
    <p:sldId id="281" r:id="rId12"/>
    <p:sldId id="260" r:id="rId13"/>
    <p:sldId id="282" r:id="rId14"/>
    <p:sldId id="261" r:id="rId15"/>
    <p:sldId id="283" r:id="rId16"/>
    <p:sldId id="262" r:id="rId17"/>
    <p:sldId id="284" r:id="rId18"/>
    <p:sldId id="263" r:id="rId19"/>
    <p:sldId id="285" r:id="rId20"/>
    <p:sldId id="264" r:id="rId21"/>
    <p:sldId id="286" r:id="rId22"/>
    <p:sldId id="266" r:id="rId23"/>
    <p:sldId id="287" r:id="rId24"/>
    <p:sldId id="267" r:id="rId25"/>
    <p:sldId id="288" r:id="rId26"/>
    <p:sldId id="274" r:id="rId27"/>
    <p:sldId id="289" r:id="rId28"/>
    <p:sldId id="276" r:id="rId29"/>
    <p:sldId id="275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C1FE0-605F-359C-A2B0-839CB7038754}" name="Stöck, Angelina" initials="AS" userId="S::angelina.stoeck@hwk-muenster.de::1a10aa23-c771-4bb0-84d2-cbe9c1e389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82"/>
    <a:srgbClr val="DB0651"/>
    <a:srgbClr val="85CEE4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B6877-4AD1-420B-884E-49696B891A64}" v="200" dt="2026-04-02T14:00:00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874B-5B01-46E6-BFA2-FAEF18F571FC}" type="datetimeFigureOut">
              <a:rPr lang="nl-NL" smtClean="0"/>
              <a:t>9-4-2026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237AE-5AE0-4245-9B71-6356DABBF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37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A8260-A59C-6C75-DBB4-61F41257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26445D-E1F9-2A1F-A475-FD1A2E990A1D}"/>
              </a:ext>
            </a:extLst>
          </p:cNvPr>
          <p:cNvSpPr/>
          <p:nvPr/>
        </p:nvSpPr>
        <p:spPr>
          <a:xfrm>
            <a:off x="0" y="0"/>
            <a:ext cx="5029200" cy="51435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2F4447-BF44-3A40-5296-44E1883E5639}"/>
              </a:ext>
            </a:extLst>
          </p:cNvPr>
          <p:cNvSpPr/>
          <p:nvPr/>
        </p:nvSpPr>
        <p:spPr>
          <a:xfrm>
            <a:off x="5029200" y="0"/>
            <a:ext cx="91440" cy="5143500"/>
          </a:xfrm>
          <a:prstGeom prst="rect">
            <a:avLst/>
          </a:prstGeom>
          <a:solidFill>
            <a:srgbClr val="DB0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78F22-1675-B8B9-F1B1-D1E3069B4423}"/>
              </a:ext>
            </a:extLst>
          </p:cNvPr>
          <p:cNvSpPr/>
          <p:nvPr/>
        </p:nvSpPr>
        <p:spPr>
          <a:xfrm>
            <a:off x="5120640" y="0"/>
            <a:ext cx="4023360" cy="5143500"/>
          </a:xfrm>
          <a:prstGeom prst="rect">
            <a:avLst/>
          </a:prstGeom>
          <a:solidFill>
            <a:srgbClr val="F5F5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DE0D2F-7EB5-EF14-E0E7-2D30E9440A32}"/>
              </a:ext>
            </a:extLst>
          </p:cNvPr>
          <p:cNvSpPr/>
          <p:nvPr/>
        </p:nvSpPr>
        <p:spPr>
          <a:xfrm>
            <a:off x="6400800" y="109728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072A0E-D2E3-83DC-C03A-6DAA293E3E37}"/>
              </a:ext>
            </a:extLst>
          </p:cNvPr>
          <p:cNvSpPr/>
          <p:nvPr/>
        </p:nvSpPr>
        <p:spPr>
          <a:xfrm>
            <a:off x="7498079" y="73152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7F1452-C971-A8AB-B7EA-EC9CDF231520}"/>
              </a:ext>
            </a:extLst>
          </p:cNvPr>
          <p:cNvSpPr/>
          <p:nvPr/>
        </p:nvSpPr>
        <p:spPr>
          <a:xfrm>
            <a:off x="8321040" y="146304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8C8A20-DE1C-7E67-2135-376E8E8458D3}"/>
              </a:ext>
            </a:extLst>
          </p:cNvPr>
          <p:cNvSpPr/>
          <p:nvPr/>
        </p:nvSpPr>
        <p:spPr>
          <a:xfrm>
            <a:off x="7132320" y="219456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14B128-251A-1562-2FB3-343498A6B431}"/>
              </a:ext>
            </a:extLst>
          </p:cNvPr>
          <p:cNvSpPr/>
          <p:nvPr/>
        </p:nvSpPr>
        <p:spPr>
          <a:xfrm>
            <a:off x="8138160" y="265176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AC8017-EBC3-36DB-F7A9-2BABC4713A97}"/>
              </a:ext>
            </a:extLst>
          </p:cNvPr>
          <p:cNvSpPr/>
          <p:nvPr/>
        </p:nvSpPr>
        <p:spPr>
          <a:xfrm>
            <a:off x="5943600" y="283464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6FD94F-0D8C-B328-FB0C-D2C4220FF303}"/>
              </a:ext>
            </a:extLst>
          </p:cNvPr>
          <p:cNvSpPr/>
          <p:nvPr/>
        </p:nvSpPr>
        <p:spPr>
          <a:xfrm>
            <a:off x="6766560" y="347472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8EF9BF-C6FC-B515-3B3C-4E7C6A87A996}"/>
              </a:ext>
            </a:extLst>
          </p:cNvPr>
          <p:cNvSpPr/>
          <p:nvPr/>
        </p:nvSpPr>
        <p:spPr>
          <a:xfrm>
            <a:off x="8229600" y="320040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831550-73AE-C34A-475A-14860CF0F2F8}"/>
              </a:ext>
            </a:extLst>
          </p:cNvPr>
          <p:cNvSpPr/>
          <p:nvPr/>
        </p:nvSpPr>
        <p:spPr>
          <a:xfrm>
            <a:off x="7589520" y="402336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791727-7985-60AF-3076-339F677581B5}"/>
              </a:ext>
            </a:extLst>
          </p:cNvPr>
          <p:cNvSpPr/>
          <p:nvPr/>
        </p:nvSpPr>
        <p:spPr>
          <a:xfrm>
            <a:off x="6217920" y="420624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44D2C-4A33-112F-720B-ABEEEA22C2EE}"/>
              </a:ext>
            </a:extLst>
          </p:cNvPr>
          <p:cNvSpPr txBox="1"/>
          <p:nvPr/>
        </p:nvSpPr>
        <p:spPr>
          <a:xfrm>
            <a:off x="320040" y="457200"/>
            <a:ext cx="43891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600" b="1" i="0" dirty="0">
                <a:solidFill>
                  <a:srgbClr val="FFFFFF"/>
                </a:solidFill>
                <a:latin typeface="Calibri"/>
              </a:rPr>
              <a:t>Waarde zichtbaar maken door het maken van afspraken</a:t>
            </a:r>
            <a:r>
              <a:rPr sz="3600" b="1" i="0" dirty="0">
                <a:solidFill>
                  <a:srgbClr val="FFFFFF"/>
                </a:solidFill>
                <a:latin typeface="Calibri"/>
              </a:rPr>
              <a:t>
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B1751-9E1E-2B2E-9CC0-248E7E87B616}"/>
              </a:ext>
            </a:extLst>
          </p:cNvPr>
          <p:cNvSpPr txBox="1"/>
          <p:nvPr/>
        </p:nvSpPr>
        <p:spPr>
          <a:xfrm>
            <a:off x="372192" y="2999452"/>
            <a:ext cx="46134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300" i="1" dirty="0">
                <a:solidFill>
                  <a:srgbClr val="B2E8DF"/>
                </a:solidFill>
                <a:latin typeface="Calibri"/>
              </a:rPr>
              <a:t>Persoonlijk leiderschapsprogramma </a:t>
            </a:r>
            <a:r>
              <a:rPr lang="nl-NL" sz="1300" b="0" i="1" dirty="0">
                <a:solidFill>
                  <a:srgbClr val="B2E8DF"/>
                </a:solidFill>
                <a:latin typeface="Calibri"/>
              </a:rPr>
              <a:t>aangeboden door Saxion </a:t>
            </a:r>
          </a:p>
          <a:p>
            <a:pPr algn="l"/>
            <a:r>
              <a:rPr lang="nl-NL" sz="1300" b="0" i="1" dirty="0">
                <a:solidFill>
                  <a:srgbClr val="B2E8DF"/>
                </a:solidFill>
                <a:latin typeface="Calibri"/>
              </a:rPr>
              <a:t>in het kader van </a:t>
            </a:r>
            <a:r>
              <a:rPr lang="nl-NL" sz="1300" b="0" i="1" dirty="0" err="1">
                <a:solidFill>
                  <a:srgbClr val="B2E8DF"/>
                </a:solidFill>
                <a:latin typeface="Calibri"/>
              </a:rPr>
              <a:t>Interreg</a:t>
            </a:r>
            <a:r>
              <a:rPr lang="nl-NL" sz="1300" b="0" i="1" dirty="0">
                <a:solidFill>
                  <a:srgbClr val="B2E8DF"/>
                </a:solidFill>
                <a:latin typeface="Calibri"/>
              </a:rPr>
              <a:t> Deutschland – Nederland Two4C</a:t>
            </a:r>
            <a:endParaRPr sz="1300" b="0" i="1" dirty="0">
              <a:solidFill>
                <a:srgbClr val="B2E8DF"/>
              </a:solidFill>
              <a:latin typeface="Calibri"/>
            </a:endParaRPr>
          </a:p>
        </p:txBody>
      </p:sp>
      <p:pic>
        <p:nvPicPr>
          <p:cNvPr id="19" name="Picture 18" descr="image.png">
            <a:extLst>
              <a:ext uri="{FF2B5EF4-FFF2-40B4-BE49-F238E27FC236}">
                <a16:creationId xmlns:a16="http://schemas.microsoft.com/office/drawing/2014/main" id="{0A4DF609-583E-66FE-6698-658E9148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343400"/>
            <a:ext cx="1252603" cy="457200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AB95FC98-8DAE-C53C-B5C9-F17C78856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E02A9C5A-52DA-E5FA-7848-F4617ACE5B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0F5AA501-4115-3C14-FA27-86B7DD5D27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AutoShape 8">
            <a:extLst>
              <a:ext uri="{FF2B5EF4-FFF2-40B4-BE49-F238E27FC236}">
                <a16:creationId xmlns:a16="http://schemas.microsoft.com/office/drawing/2014/main" id="{604AFFED-CF27-D813-E60C-AFCBEDF0D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8E8439A-90C0-0314-81F3-ADDAD3A99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912" y="0"/>
            <a:ext cx="4434272" cy="51435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554F2E9-90B7-E4ED-9F17-A294C730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15968"/>
            <a:ext cx="5033488" cy="855597"/>
          </a:xfrm>
          <a:prstGeom prst="rect">
            <a:avLst/>
          </a:prstGeom>
        </p:spPr>
      </p:pic>
      <p:sp>
        <p:nvSpPr>
          <p:cNvPr id="28" name="AutoShape 2">
            <a:extLst>
              <a:ext uri="{FF2B5EF4-FFF2-40B4-BE49-F238E27FC236}">
                <a16:creationId xmlns:a16="http://schemas.microsoft.com/office/drawing/2014/main" id="{DF5BB0C8-0AD9-120B-3A8A-D0BD74DC52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028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20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137160"/>
            <a:ext cx="841248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007A65"/>
                </a:solidFill>
                <a:latin typeface="Calibri"/>
              </a:rPr>
              <a:t>Waarde ontstaat in ecosystemen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097280"/>
            <a:ext cx="25603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1" dirty="0">
                <a:solidFill>
                  <a:srgbClr val="888885"/>
                </a:solidFill>
                <a:latin typeface="Calibri"/>
              </a:rPr>
              <a:t>We </a:t>
            </a:r>
            <a:r>
              <a:rPr sz="1200" b="0" i="1" dirty="0" err="1">
                <a:solidFill>
                  <a:srgbClr val="888885"/>
                </a:solidFill>
                <a:latin typeface="Calibri"/>
              </a:rPr>
              <a:t>denken</a:t>
            </a:r>
            <a:r>
              <a:rPr sz="1200" b="0" i="1" dirty="0">
                <a:solidFill>
                  <a:srgbClr val="888885"/>
                </a:solidFill>
                <a:latin typeface="Calibri"/>
              </a:rPr>
              <a:t> in: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" y="1508760"/>
            <a:ext cx="2377440" cy="438912"/>
          </a:xfrm>
          <a:prstGeom prst="rect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47276" y="1608060"/>
            <a:ext cx="23774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0" dirty="0" err="1">
                <a:solidFill>
                  <a:srgbClr val="1A1A1A"/>
                </a:solidFill>
                <a:latin typeface="Calibri"/>
              </a:rPr>
              <a:t>Organisaties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" y="2103120"/>
            <a:ext cx="2377440" cy="438912"/>
          </a:xfrm>
          <a:prstGeom prst="rect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9066" y="2197115"/>
            <a:ext cx="23774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0">
                <a:solidFill>
                  <a:srgbClr val="1A1A1A"/>
                </a:solidFill>
                <a:latin typeface="Calibri"/>
              </a:rPr>
              <a:t>Projecten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2697480"/>
            <a:ext cx="2377440" cy="438912"/>
          </a:xfrm>
          <a:prstGeom prst="rect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54934" y="2745949"/>
            <a:ext cx="23774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0" dirty="0">
                <a:solidFill>
                  <a:srgbClr val="1A1A1A"/>
                </a:solidFill>
                <a:latin typeface="Calibri"/>
              </a:rPr>
              <a:t>Deliverables</a:t>
            </a:r>
          </a:p>
        </p:txBody>
      </p:sp>
      <p:sp>
        <p:nvSpPr>
          <p:cNvPr id="11" name="Rectangle 10"/>
          <p:cNvSpPr/>
          <p:nvPr/>
        </p:nvSpPr>
        <p:spPr>
          <a:xfrm rot="-7302364">
            <a:off x="5175399" y="2210485"/>
            <a:ext cx="551894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 rot="-2575676">
            <a:off x="6823822" y="2357642"/>
            <a:ext cx="422193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rot="5400000">
            <a:off x="5662422" y="3488563"/>
            <a:ext cx="1110996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rot="-5400000">
            <a:off x="5662422" y="1698117"/>
            <a:ext cx="1110996" cy="19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 rot="7302364">
            <a:off x="5175399" y="2976194"/>
            <a:ext cx="551894" cy="19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 rot="3497635">
            <a:off x="6708545" y="2976194"/>
            <a:ext cx="551894" cy="19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5532120" y="2263140"/>
            <a:ext cx="1371600" cy="685800"/>
          </a:xfrm>
          <a:prstGeom prst="ellipse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522595" y="2347682"/>
            <a:ext cx="1371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 dirty="0" err="1">
                <a:solidFill>
                  <a:srgbClr val="FFFFFF"/>
                </a:solidFill>
                <a:latin typeface="Calibri"/>
              </a:rPr>
              <a:t>Jouw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
</a:t>
            </a:r>
            <a:r>
              <a:rPr lang="nl-NL" sz="1300" b="1" i="0" dirty="0">
                <a:solidFill>
                  <a:srgbClr val="FFFFFF"/>
                </a:solidFill>
                <a:latin typeface="Calibri"/>
              </a:rPr>
              <a:t>organisatie</a:t>
            </a: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98973" y="1653378"/>
            <a:ext cx="1371600" cy="475488"/>
          </a:xfrm>
          <a:prstGeom prst="ellipse">
            <a:avLst/>
          </a:prstGeom>
          <a:solidFill>
            <a:srgbClr val="E8F8F5"/>
          </a:solidFill>
          <a:ln w="19050">
            <a:solidFill>
              <a:srgbClr val="007A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3983657" y="1785059"/>
            <a:ext cx="137160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1" i="0" dirty="0" err="1">
                <a:solidFill>
                  <a:srgbClr val="007A65"/>
                </a:solidFill>
                <a:latin typeface="Calibri"/>
              </a:rPr>
              <a:t>Leveranciers</a:t>
            </a:r>
            <a:endParaRPr sz="1000" b="1" i="0" dirty="0">
              <a:solidFill>
                <a:srgbClr val="007A65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66118" y="1930467"/>
            <a:ext cx="1371600" cy="475488"/>
          </a:xfrm>
          <a:prstGeom prst="ellipse">
            <a:avLst/>
          </a:prstGeom>
          <a:solidFill>
            <a:srgbClr val="E8F8F5"/>
          </a:solidFill>
          <a:ln w="19050">
            <a:solidFill>
              <a:srgbClr val="007A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166118" y="1930467"/>
            <a:ext cx="137160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1" i="0">
                <a:solidFill>
                  <a:srgbClr val="007A65"/>
                </a:solidFill>
                <a:latin typeface="Calibri"/>
              </a:rPr>
              <a:t>Klanten</a:t>
            </a:r>
          </a:p>
        </p:txBody>
      </p:sp>
      <p:sp>
        <p:nvSpPr>
          <p:cNvPr id="23" name="Oval 22"/>
          <p:cNvSpPr/>
          <p:nvPr/>
        </p:nvSpPr>
        <p:spPr>
          <a:xfrm>
            <a:off x="5532120" y="4059936"/>
            <a:ext cx="1371600" cy="475488"/>
          </a:xfrm>
          <a:prstGeom prst="ellipse">
            <a:avLst/>
          </a:prstGeom>
          <a:solidFill>
            <a:srgbClr val="E8F8F5"/>
          </a:solidFill>
          <a:ln w="19050">
            <a:solidFill>
              <a:srgbClr val="007A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560695" y="4169775"/>
            <a:ext cx="137160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1" i="0">
                <a:solidFill>
                  <a:srgbClr val="007A65"/>
                </a:solidFill>
                <a:latin typeface="Calibri"/>
              </a:rPr>
              <a:t>Logistiek</a:t>
            </a:r>
          </a:p>
        </p:txBody>
      </p:sp>
      <p:sp>
        <p:nvSpPr>
          <p:cNvPr id="25" name="Oval 24"/>
          <p:cNvSpPr/>
          <p:nvPr/>
        </p:nvSpPr>
        <p:spPr>
          <a:xfrm>
            <a:off x="5532120" y="676656"/>
            <a:ext cx="1371600" cy="475488"/>
          </a:xfrm>
          <a:prstGeom prst="ellipse">
            <a:avLst/>
          </a:prstGeom>
          <a:solidFill>
            <a:srgbClr val="F5F5F3"/>
          </a:solidFill>
          <a:ln w="19050">
            <a:solidFill>
              <a:srgbClr val="C6C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5516245" y="793765"/>
            <a:ext cx="137160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 dirty="0">
                <a:solidFill>
                  <a:srgbClr val="888885"/>
                </a:solidFill>
                <a:latin typeface="Calibri"/>
              </a:rPr>
              <a:t>Financiers</a:t>
            </a:r>
          </a:p>
        </p:txBody>
      </p:sp>
      <p:sp>
        <p:nvSpPr>
          <p:cNvPr id="27" name="Oval 26"/>
          <p:cNvSpPr/>
          <p:nvPr/>
        </p:nvSpPr>
        <p:spPr>
          <a:xfrm>
            <a:off x="3998973" y="3083213"/>
            <a:ext cx="1371600" cy="475488"/>
          </a:xfrm>
          <a:prstGeom prst="ellipse">
            <a:avLst/>
          </a:prstGeom>
          <a:solidFill>
            <a:srgbClr val="F5F5F3"/>
          </a:solidFill>
          <a:ln w="19050">
            <a:solidFill>
              <a:srgbClr val="C6C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3991315" y="3177541"/>
            <a:ext cx="137160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 dirty="0" err="1">
                <a:solidFill>
                  <a:srgbClr val="888885"/>
                </a:solidFill>
                <a:latin typeface="Calibri"/>
              </a:rPr>
              <a:t>Kennisinstellingen</a:t>
            </a:r>
            <a:endParaRPr sz="1000" b="0" i="0" dirty="0">
              <a:solidFill>
                <a:srgbClr val="888885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65266" y="3083213"/>
            <a:ext cx="1371600" cy="475488"/>
          </a:xfrm>
          <a:prstGeom prst="ellipse">
            <a:avLst/>
          </a:prstGeom>
          <a:solidFill>
            <a:srgbClr val="F5F5F3"/>
          </a:solidFill>
          <a:ln w="19050">
            <a:solidFill>
              <a:srgbClr val="C6C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041888" y="3173328"/>
            <a:ext cx="137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b="0" i="0" dirty="0">
                <a:solidFill>
                  <a:srgbClr val="888885"/>
                </a:solidFill>
                <a:latin typeface="Calibri"/>
              </a:rPr>
              <a:t>Overheid</a:t>
            </a:r>
            <a:endParaRPr sz="1000" b="0" i="0" dirty="0">
              <a:solidFill>
                <a:srgbClr val="888885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7020E1AB-6099-15F9-C764-D159381ED43F}"/>
              </a:ext>
            </a:extLst>
          </p:cNvPr>
          <p:cNvCxnSpPr>
            <a:cxnSpLocks/>
          </p:cNvCxnSpPr>
          <p:nvPr/>
        </p:nvCxnSpPr>
        <p:spPr>
          <a:xfrm flipV="1">
            <a:off x="6463145" y="2358179"/>
            <a:ext cx="886691" cy="165733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6E8A3BF3-5F62-45D1-3E86-E568A3A0C4D4}"/>
              </a:ext>
            </a:extLst>
          </p:cNvPr>
          <p:cNvCxnSpPr>
            <a:cxnSpLocks/>
            <a:stCxn id="27" idx="0"/>
            <a:endCxn id="20" idx="2"/>
          </p:cNvCxnSpPr>
          <p:nvPr/>
        </p:nvCxnSpPr>
        <p:spPr>
          <a:xfrm flipH="1" flipV="1">
            <a:off x="4669457" y="2260547"/>
            <a:ext cx="15316" cy="82266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D9CD9C72-BFAA-416F-70A8-B1FC983B8005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4684773" y="1014934"/>
            <a:ext cx="959407" cy="63844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A17CE1FE-86C2-A518-3FF6-AA1F82E6A314}"/>
              </a:ext>
            </a:extLst>
          </p:cNvPr>
          <p:cNvCxnSpPr>
            <a:cxnSpLocks/>
          </p:cNvCxnSpPr>
          <p:nvPr/>
        </p:nvCxnSpPr>
        <p:spPr>
          <a:xfrm flipH="1">
            <a:off x="3474968" y="3335942"/>
            <a:ext cx="542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32C7E469-DA83-A0A5-9C4F-C791E2837F09}"/>
              </a:ext>
            </a:extLst>
          </p:cNvPr>
          <p:cNvCxnSpPr>
            <a:cxnSpLocks/>
          </p:cNvCxnSpPr>
          <p:nvPr/>
        </p:nvCxnSpPr>
        <p:spPr>
          <a:xfrm flipH="1" flipV="1">
            <a:off x="3746100" y="1462810"/>
            <a:ext cx="438355" cy="265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44AA175E-8079-B9DF-66D5-A625689006FD}"/>
              </a:ext>
            </a:extLst>
          </p:cNvPr>
          <p:cNvCxnSpPr>
            <a:cxnSpLocks/>
          </p:cNvCxnSpPr>
          <p:nvPr/>
        </p:nvCxnSpPr>
        <p:spPr>
          <a:xfrm flipV="1">
            <a:off x="8189421" y="1649974"/>
            <a:ext cx="247445" cy="311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3516247A-BB7E-3BBA-1805-2B34B6AAD575}"/>
              </a:ext>
            </a:extLst>
          </p:cNvPr>
          <p:cNvCxnSpPr>
            <a:cxnSpLocks/>
          </p:cNvCxnSpPr>
          <p:nvPr/>
        </p:nvCxnSpPr>
        <p:spPr>
          <a:xfrm>
            <a:off x="8436866" y="3301166"/>
            <a:ext cx="4231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00EBB2D8-C6B1-7458-9460-F38956F15A24}"/>
              </a:ext>
            </a:extLst>
          </p:cNvPr>
          <p:cNvCxnSpPr>
            <a:cxnSpLocks/>
          </p:cNvCxnSpPr>
          <p:nvPr/>
        </p:nvCxnSpPr>
        <p:spPr>
          <a:xfrm flipV="1">
            <a:off x="6227445" y="268304"/>
            <a:ext cx="6350" cy="385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564155D1-C5B6-B4E8-B6FF-804E895E4E00}"/>
              </a:ext>
            </a:extLst>
          </p:cNvPr>
          <p:cNvCxnSpPr>
            <a:cxnSpLocks/>
          </p:cNvCxnSpPr>
          <p:nvPr/>
        </p:nvCxnSpPr>
        <p:spPr>
          <a:xfrm>
            <a:off x="6240145" y="4545921"/>
            <a:ext cx="6350" cy="405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5FEAA8EA-9CDE-1F64-486D-7EE9D8F66207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5355257" y="2405955"/>
            <a:ext cx="2496661" cy="10178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B8E2AC67-C2A0-5A9A-C85C-1BD11145C093}"/>
              </a:ext>
            </a:extLst>
          </p:cNvPr>
          <p:cNvCxnSpPr>
            <a:stCxn id="27" idx="4"/>
            <a:endCxn id="24" idx="1"/>
          </p:cNvCxnSpPr>
          <p:nvPr/>
        </p:nvCxnSpPr>
        <p:spPr>
          <a:xfrm>
            <a:off x="4684773" y="3558701"/>
            <a:ext cx="875922" cy="8488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B95F7E32-693F-EEAA-4521-4D860BF013C7}"/>
              </a:ext>
            </a:extLst>
          </p:cNvPr>
          <p:cNvCxnSpPr/>
          <p:nvPr/>
        </p:nvCxnSpPr>
        <p:spPr>
          <a:xfrm>
            <a:off x="6603587" y="1152144"/>
            <a:ext cx="829377" cy="193106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Rechte verbindingslijn met pijl 66">
            <a:extLst>
              <a:ext uri="{FF2B5EF4-FFF2-40B4-BE49-F238E27FC236}">
                <a16:creationId xmlns:a16="http://schemas.microsoft.com/office/drawing/2014/main" id="{3EE1386D-6FC6-ACF5-B4B4-6BCB368122D5}"/>
              </a:ext>
            </a:extLst>
          </p:cNvPr>
          <p:cNvCxnSpPr>
            <a:cxnSpLocks/>
          </p:cNvCxnSpPr>
          <p:nvPr/>
        </p:nvCxnSpPr>
        <p:spPr>
          <a:xfrm flipH="1">
            <a:off x="3417919" y="2038109"/>
            <a:ext cx="683496" cy="188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Rechte verbindingslijn met pijl 68">
            <a:extLst>
              <a:ext uri="{FF2B5EF4-FFF2-40B4-BE49-F238E27FC236}">
                <a16:creationId xmlns:a16="http://schemas.microsoft.com/office/drawing/2014/main" id="{0433ADF6-C37B-4A8A-F808-066ABE306C1E}"/>
              </a:ext>
            </a:extLst>
          </p:cNvPr>
          <p:cNvCxnSpPr>
            <a:cxnSpLocks/>
          </p:cNvCxnSpPr>
          <p:nvPr/>
        </p:nvCxnSpPr>
        <p:spPr>
          <a:xfrm flipH="1">
            <a:off x="3979607" y="3584448"/>
            <a:ext cx="409965" cy="439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Rechte verbindingslijn met pijl 70">
            <a:extLst>
              <a:ext uri="{FF2B5EF4-FFF2-40B4-BE49-F238E27FC236}">
                <a16:creationId xmlns:a16="http://schemas.microsoft.com/office/drawing/2014/main" id="{A8CEF1E5-D5BB-CDB4-BB83-E29E3D3B0688}"/>
              </a:ext>
            </a:extLst>
          </p:cNvPr>
          <p:cNvCxnSpPr>
            <a:cxnSpLocks/>
          </p:cNvCxnSpPr>
          <p:nvPr/>
        </p:nvCxnSpPr>
        <p:spPr>
          <a:xfrm flipV="1">
            <a:off x="6903720" y="4264661"/>
            <a:ext cx="903064" cy="3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00B7ADD7-98BD-3BEB-2A86-8F940D3F5A98}"/>
              </a:ext>
            </a:extLst>
          </p:cNvPr>
          <p:cNvCxnSpPr/>
          <p:nvPr/>
        </p:nvCxnSpPr>
        <p:spPr>
          <a:xfrm>
            <a:off x="6831361" y="4059936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A829DF4A-6CB8-BE67-2086-4C874217BC58}"/>
              </a:ext>
            </a:extLst>
          </p:cNvPr>
          <p:cNvCxnSpPr>
            <a:stCxn id="23" idx="7"/>
          </p:cNvCxnSpPr>
          <p:nvPr/>
        </p:nvCxnSpPr>
        <p:spPr>
          <a:xfrm flipV="1">
            <a:off x="6702854" y="3584448"/>
            <a:ext cx="730110" cy="54512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Rechte verbindingslijn met pijl 79">
            <a:extLst>
              <a:ext uri="{FF2B5EF4-FFF2-40B4-BE49-F238E27FC236}">
                <a16:creationId xmlns:a16="http://schemas.microsoft.com/office/drawing/2014/main" id="{5B461A61-FD98-A5CC-2854-3D439115D87F}"/>
              </a:ext>
            </a:extLst>
          </p:cNvPr>
          <p:cNvCxnSpPr>
            <a:cxnSpLocks/>
          </p:cNvCxnSpPr>
          <p:nvPr/>
        </p:nvCxnSpPr>
        <p:spPr>
          <a:xfrm>
            <a:off x="8268765" y="2375962"/>
            <a:ext cx="436419" cy="260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Rechte verbindingslijn met pijl 81">
            <a:extLst>
              <a:ext uri="{FF2B5EF4-FFF2-40B4-BE49-F238E27FC236}">
                <a16:creationId xmlns:a16="http://schemas.microsoft.com/office/drawing/2014/main" id="{498FCAB1-C372-47FB-4681-54D876FF071E}"/>
              </a:ext>
            </a:extLst>
          </p:cNvPr>
          <p:cNvCxnSpPr>
            <a:cxnSpLocks/>
          </p:cNvCxnSpPr>
          <p:nvPr/>
        </p:nvCxnSpPr>
        <p:spPr>
          <a:xfrm>
            <a:off x="8537718" y="2128866"/>
            <a:ext cx="433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Rechte verbindingslijn met pijl 83">
            <a:extLst>
              <a:ext uri="{FF2B5EF4-FFF2-40B4-BE49-F238E27FC236}">
                <a16:creationId xmlns:a16="http://schemas.microsoft.com/office/drawing/2014/main" id="{3E10082C-D975-C035-2E60-5A7FBA1B89B3}"/>
              </a:ext>
            </a:extLst>
          </p:cNvPr>
          <p:cNvCxnSpPr>
            <a:cxnSpLocks/>
          </p:cNvCxnSpPr>
          <p:nvPr/>
        </p:nvCxnSpPr>
        <p:spPr>
          <a:xfrm>
            <a:off x="8319508" y="3495227"/>
            <a:ext cx="436419" cy="260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2">
            <a:extLst>
              <a:ext uri="{FF2B5EF4-FFF2-40B4-BE49-F238E27FC236}">
                <a16:creationId xmlns:a16="http://schemas.microsoft.com/office/drawing/2014/main" id="{50257E21-562C-EE33-93A7-2F002A77833B}"/>
              </a:ext>
            </a:extLst>
          </p:cNvPr>
          <p:cNvSpPr txBox="1"/>
          <p:nvPr/>
        </p:nvSpPr>
        <p:spPr>
          <a:xfrm>
            <a:off x="319839" y="3598932"/>
            <a:ext cx="386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1" dirty="0">
                <a:solidFill>
                  <a:srgbClr val="FF0000"/>
                </a:solidFill>
                <a:latin typeface="Calibri"/>
              </a:rPr>
              <a:t>REALITEIT IS MEER COMPLEX</a:t>
            </a:r>
            <a:endParaRPr b="1" i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CF438-51A9-5EFE-6648-790AA7F02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7F7D0-4B98-9B07-9B96-A958D88DCDA0}"/>
              </a:ext>
            </a:extLst>
          </p:cNvPr>
          <p:cNvSpPr txBox="1"/>
          <p:nvPr/>
        </p:nvSpPr>
        <p:spPr>
          <a:xfrm>
            <a:off x="365760" y="137160"/>
            <a:ext cx="8412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 err="1"/>
              <a:t>Wert</a:t>
            </a:r>
            <a:r>
              <a:rPr lang="nl-NL" sz="2800" dirty="0"/>
              <a:t> </a:t>
            </a:r>
            <a:r>
              <a:rPr lang="nl-NL" sz="2800" dirty="0" err="1"/>
              <a:t>entsteht</a:t>
            </a:r>
            <a:r>
              <a:rPr lang="nl-NL" sz="2800" dirty="0"/>
              <a:t> in </a:t>
            </a:r>
            <a:r>
              <a:rPr lang="nl-NL" sz="2800" dirty="0" err="1"/>
              <a:t>Ökosystemen</a:t>
            </a:r>
            <a:endParaRPr sz="2800" b="1" i="0" dirty="0">
              <a:solidFill>
                <a:srgbClr val="007A65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E70EF-9390-164E-31B6-673E8D757BCB}"/>
              </a:ext>
            </a:extLst>
          </p:cNvPr>
          <p:cNvSpPr txBox="1"/>
          <p:nvPr/>
        </p:nvSpPr>
        <p:spPr>
          <a:xfrm>
            <a:off x="365760" y="1097280"/>
            <a:ext cx="2560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 err="1"/>
              <a:t>Wir</a:t>
            </a:r>
            <a:r>
              <a:rPr lang="nl-NL" sz="1200" dirty="0"/>
              <a:t> denken in:</a:t>
            </a:r>
            <a:endParaRPr sz="1200" b="0" i="1" dirty="0">
              <a:solidFill>
                <a:srgbClr val="888885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9CAC61-98F2-6305-9534-EDABCF9F764F}"/>
              </a:ext>
            </a:extLst>
          </p:cNvPr>
          <p:cNvSpPr/>
          <p:nvPr/>
        </p:nvSpPr>
        <p:spPr>
          <a:xfrm>
            <a:off x="365760" y="1508760"/>
            <a:ext cx="2377440" cy="438912"/>
          </a:xfrm>
          <a:prstGeom prst="rect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759B3-99A3-7508-065E-5C3DE595CC7A}"/>
              </a:ext>
            </a:extLst>
          </p:cNvPr>
          <p:cNvSpPr txBox="1"/>
          <p:nvPr/>
        </p:nvSpPr>
        <p:spPr>
          <a:xfrm>
            <a:off x="347276" y="1608060"/>
            <a:ext cx="2377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0" dirty="0" err="1">
                <a:solidFill>
                  <a:srgbClr val="1A1A1A"/>
                </a:solidFill>
                <a:latin typeface="Calibri"/>
              </a:rPr>
              <a:t>Organisati</a:t>
            </a:r>
            <a:r>
              <a:rPr lang="nl-NL" sz="1200" b="0" i="0" dirty="0" err="1">
                <a:solidFill>
                  <a:srgbClr val="1A1A1A"/>
                </a:solidFill>
                <a:latin typeface="Calibri"/>
              </a:rPr>
              <a:t>onen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C4D83-1B41-3F9E-1ABC-88B864C58D7C}"/>
              </a:ext>
            </a:extLst>
          </p:cNvPr>
          <p:cNvSpPr/>
          <p:nvPr/>
        </p:nvSpPr>
        <p:spPr>
          <a:xfrm>
            <a:off x="365760" y="2103120"/>
            <a:ext cx="2377440" cy="438912"/>
          </a:xfrm>
          <a:prstGeom prst="rect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78E33-40C4-2C60-CAAB-F3A1293CE61D}"/>
              </a:ext>
            </a:extLst>
          </p:cNvPr>
          <p:cNvSpPr txBox="1"/>
          <p:nvPr/>
        </p:nvSpPr>
        <p:spPr>
          <a:xfrm>
            <a:off x="329066" y="2197115"/>
            <a:ext cx="2377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0" dirty="0" err="1">
                <a:solidFill>
                  <a:srgbClr val="1A1A1A"/>
                </a:solidFill>
                <a:latin typeface="Calibri"/>
              </a:rPr>
              <a:t>Proje</a:t>
            </a:r>
            <a:r>
              <a:rPr lang="nl-NL" sz="1200" b="0" i="0" dirty="0">
                <a:solidFill>
                  <a:srgbClr val="1A1A1A"/>
                </a:solidFill>
                <a:latin typeface="Calibri"/>
              </a:rPr>
              <a:t>k</a:t>
            </a:r>
            <a:r>
              <a:rPr sz="1200" b="0" i="0" dirty="0">
                <a:solidFill>
                  <a:srgbClr val="1A1A1A"/>
                </a:solidFill>
                <a:latin typeface="Calibri"/>
              </a:rPr>
              <a:t>ten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EB9FA-B82A-2457-2DE1-4AB4E294C5A1}"/>
              </a:ext>
            </a:extLst>
          </p:cNvPr>
          <p:cNvSpPr/>
          <p:nvPr/>
        </p:nvSpPr>
        <p:spPr>
          <a:xfrm>
            <a:off x="365760" y="2697480"/>
            <a:ext cx="2377440" cy="438912"/>
          </a:xfrm>
          <a:prstGeom prst="rect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7B4F4-C5B9-FED5-292E-AC8154F4962B}"/>
              </a:ext>
            </a:extLst>
          </p:cNvPr>
          <p:cNvSpPr txBox="1"/>
          <p:nvPr/>
        </p:nvSpPr>
        <p:spPr>
          <a:xfrm>
            <a:off x="354934" y="2745949"/>
            <a:ext cx="2377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0" i="0" dirty="0">
                <a:solidFill>
                  <a:srgbClr val="1A1A1A"/>
                </a:solidFill>
                <a:latin typeface="Calibri"/>
              </a:rPr>
              <a:t>Ergebnissen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450C1-A5E6-5525-2D93-7E2548DDDFD6}"/>
              </a:ext>
            </a:extLst>
          </p:cNvPr>
          <p:cNvSpPr/>
          <p:nvPr/>
        </p:nvSpPr>
        <p:spPr>
          <a:xfrm rot="-7302364">
            <a:off x="5175399" y="2210485"/>
            <a:ext cx="551894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01E11-2148-0C95-4CC4-C973EC06315B}"/>
              </a:ext>
            </a:extLst>
          </p:cNvPr>
          <p:cNvSpPr/>
          <p:nvPr/>
        </p:nvSpPr>
        <p:spPr>
          <a:xfrm rot="-2575676">
            <a:off x="6823822" y="2357642"/>
            <a:ext cx="422193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47C080-7716-E0A9-A349-7E6AEEFB6FF4}"/>
              </a:ext>
            </a:extLst>
          </p:cNvPr>
          <p:cNvSpPr/>
          <p:nvPr/>
        </p:nvSpPr>
        <p:spPr>
          <a:xfrm rot="5400000">
            <a:off x="5662422" y="3488563"/>
            <a:ext cx="1110996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31C1DD-CB4A-486D-AB69-8A7F6371049C}"/>
              </a:ext>
            </a:extLst>
          </p:cNvPr>
          <p:cNvSpPr/>
          <p:nvPr/>
        </p:nvSpPr>
        <p:spPr>
          <a:xfrm rot="-5400000">
            <a:off x="5662422" y="1698117"/>
            <a:ext cx="1110996" cy="19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0C6782-8B90-E346-3FC5-2352098AA0D0}"/>
              </a:ext>
            </a:extLst>
          </p:cNvPr>
          <p:cNvSpPr/>
          <p:nvPr/>
        </p:nvSpPr>
        <p:spPr>
          <a:xfrm rot="7302364">
            <a:off x="5175399" y="2976194"/>
            <a:ext cx="551894" cy="19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647551-B925-56DE-F690-EC788078BD4D}"/>
              </a:ext>
            </a:extLst>
          </p:cNvPr>
          <p:cNvSpPr/>
          <p:nvPr/>
        </p:nvSpPr>
        <p:spPr>
          <a:xfrm rot="3497635">
            <a:off x="6708545" y="2976194"/>
            <a:ext cx="551894" cy="19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73E8FE-5261-B779-1811-32B9161DA92D}"/>
              </a:ext>
            </a:extLst>
          </p:cNvPr>
          <p:cNvSpPr/>
          <p:nvPr/>
        </p:nvSpPr>
        <p:spPr>
          <a:xfrm>
            <a:off x="5532120" y="2263140"/>
            <a:ext cx="1371600" cy="685800"/>
          </a:xfrm>
          <a:prstGeom prst="ellipse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E20F12-C552-180E-76B2-37C421A28E09}"/>
              </a:ext>
            </a:extLst>
          </p:cNvPr>
          <p:cNvSpPr txBox="1"/>
          <p:nvPr/>
        </p:nvSpPr>
        <p:spPr>
          <a:xfrm>
            <a:off x="5522595" y="2347682"/>
            <a:ext cx="1371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1" dirty="0" err="1">
                <a:solidFill>
                  <a:srgbClr val="FFFFFF"/>
                </a:solidFill>
                <a:latin typeface="Calibri"/>
              </a:rPr>
              <a:t>Ihre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
</a:t>
            </a:r>
            <a:r>
              <a:rPr lang="de-DE" sz="1300" b="1" i="0" dirty="0">
                <a:solidFill>
                  <a:srgbClr val="FFFFFF"/>
                </a:solidFill>
                <a:latin typeface="Calibri"/>
              </a:rPr>
              <a:t>O</a:t>
            </a:r>
            <a:r>
              <a:rPr lang="nl-NL" sz="1300" b="1" i="0" dirty="0">
                <a:solidFill>
                  <a:srgbClr val="FFFFFF"/>
                </a:solidFill>
                <a:latin typeface="Calibri"/>
              </a:rPr>
              <a:t>rganisation</a:t>
            </a: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F8348D-39EA-9AFC-42FF-F9D934CC6DF3}"/>
              </a:ext>
            </a:extLst>
          </p:cNvPr>
          <p:cNvSpPr/>
          <p:nvPr/>
        </p:nvSpPr>
        <p:spPr>
          <a:xfrm>
            <a:off x="3998973" y="1653378"/>
            <a:ext cx="1371600" cy="475488"/>
          </a:xfrm>
          <a:prstGeom prst="ellipse">
            <a:avLst/>
          </a:prstGeom>
          <a:solidFill>
            <a:srgbClr val="E8F8F5"/>
          </a:solidFill>
          <a:ln w="19050">
            <a:solidFill>
              <a:srgbClr val="007A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4F3A7D-678E-198D-89B1-0B44F5ECA0B6}"/>
              </a:ext>
            </a:extLst>
          </p:cNvPr>
          <p:cNvSpPr txBox="1"/>
          <p:nvPr/>
        </p:nvSpPr>
        <p:spPr>
          <a:xfrm>
            <a:off x="3983657" y="1785059"/>
            <a:ext cx="137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b="1" i="0" dirty="0" err="1">
                <a:solidFill>
                  <a:srgbClr val="007A65"/>
                </a:solidFill>
                <a:latin typeface="Calibri"/>
              </a:rPr>
              <a:t>Lieferanten</a:t>
            </a:r>
            <a:endParaRPr sz="1000" b="1" i="0" dirty="0">
              <a:solidFill>
                <a:srgbClr val="007A65"/>
              </a:solidFill>
              <a:latin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ADA1F5-88F7-91FC-5BAB-3DBA4068729F}"/>
              </a:ext>
            </a:extLst>
          </p:cNvPr>
          <p:cNvSpPr/>
          <p:nvPr/>
        </p:nvSpPr>
        <p:spPr>
          <a:xfrm>
            <a:off x="7166118" y="1930467"/>
            <a:ext cx="1371600" cy="475488"/>
          </a:xfrm>
          <a:prstGeom prst="ellipse">
            <a:avLst/>
          </a:prstGeom>
          <a:solidFill>
            <a:srgbClr val="E8F8F5"/>
          </a:solidFill>
          <a:ln w="19050">
            <a:solidFill>
              <a:srgbClr val="007A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2DDA0-898E-60C4-3C15-7D122B86FCE3}"/>
              </a:ext>
            </a:extLst>
          </p:cNvPr>
          <p:cNvSpPr txBox="1"/>
          <p:nvPr/>
        </p:nvSpPr>
        <p:spPr>
          <a:xfrm>
            <a:off x="7167503" y="2035318"/>
            <a:ext cx="137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b="1" i="0" dirty="0" err="1">
                <a:solidFill>
                  <a:srgbClr val="007A65"/>
                </a:solidFill>
                <a:latin typeface="Calibri"/>
              </a:rPr>
              <a:t>Kunden</a:t>
            </a:r>
            <a:endParaRPr sz="1000" b="1" i="0" dirty="0">
              <a:solidFill>
                <a:srgbClr val="007A65"/>
              </a:solidFill>
              <a:latin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8DA3AD-D486-5EE3-8228-8232FD63DA7A}"/>
              </a:ext>
            </a:extLst>
          </p:cNvPr>
          <p:cNvSpPr/>
          <p:nvPr/>
        </p:nvSpPr>
        <p:spPr>
          <a:xfrm>
            <a:off x="5532120" y="4059936"/>
            <a:ext cx="1371600" cy="475488"/>
          </a:xfrm>
          <a:prstGeom prst="ellipse">
            <a:avLst/>
          </a:prstGeom>
          <a:solidFill>
            <a:srgbClr val="E8F8F5"/>
          </a:solidFill>
          <a:ln w="19050">
            <a:solidFill>
              <a:srgbClr val="007A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301916-DF80-DF8A-22DA-235861DC68EF}"/>
              </a:ext>
            </a:extLst>
          </p:cNvPr>
          <p:cNvSpPr txBox="1"/>
          <p:nvPr/>
        </p:nvSpPr>
        <p:spPr>
          <a:xfrm>
            <a:off x="5560695" y="4169775"/>
            <a:ext cx="137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1" i="0" dirty="0">
                <a:solidFill>
                  <a:srgbClr val="007A65"/>
                </a:solidFill>
                <a:latin typeface="Calibri"/>
              </a:rPr>
              <a:t>Logistik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96486C-79A3-FEDD-8798-302B6215CD1E}"/>
              </a:ext>
            </a:extLst>
          </p:cNvPr>
          <p:cNvSpPr/>
          <p:nvPr/>
        </p:nvSpPr>
        <p:spPr>
          <a:xfrm>
            <a:off x="5532120" y="676656"/>
            <a:ext cx="1371600" cy="475488"/>
          </a:xfrm>
          <a:prstGeom prst="ellipse">
            <a:avLst/>
          </a:prstGeom>
          <a:solidFill>
            <a:srgbClr val="F5F5F3"/>
          </a:solidFill>
          <a:ln w="19050">
            <a:solidFill>
              <a:srgbClr val="C6C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20B53E-8F36-2078-93F9-5BFC2EA9C102}"/>
              </a:ext>
            </a:extLst>
          </p:cNvPr>
          <p:cNvSpPr txBox="1"/>
          <p:nvPr/>
        </p:nvSpPr>
        <p:spPr>
          <a:xfrm>
            <a:off x="5522595" y="776186"/>
            <a:ext cx="137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 dirty="0">
                <a:solidFill>
                  <a:srgbClr val="888885"/>
                </a:solidFill>
                <a:latin typeface="Calibri"/>
              </a:rPr>
              <a:t>Finan</a:t>
            </a:r>
            <a:r>
              <a:rPr lang="nl-NL" sz="1000" b="0" i="0" dirty="0" err="1">
                <a:solidFill>
                  <a:srgbClr val="888885"/>
                </a:solidFill>
                <a:latin typeface="Calibri"/>
              </a:rPr>
              <a:t>z</a:t>
            </a:r>
            <a:r>
              <a:rPr sz="1000" b="0" i="0" dirty="0" err="1">
                <a:solidFill>
                  <a:srgbClr val="888885"/>
                </a:solidFill>
                <a:latin typeface="Calibri"/>
              </a:rPr>
              <a:t>ier</a:t>
            </a:r>
            <a:r>
              <a:rPr lang="nl-NL" sz="1000" b="0" i="0" dirty="0">
                <a:solidFill>
                  <a:srgbClr val="888885"/>
                </a:solidFill>
                <a:latin typeface="Calibri"/>
              </a:rPr>
              <a:t>er</a:t>
            </a:r>
            <a:endParaRPr sz="1000" b="0" i="0" dirty="0">
              <a:solidFill>
                <a:srgbClr val="888885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F062C7-D5D2-A8E9-4485-64642822E77D}"/>
              </a:ext>
            </a:extLst>
          </p:cNvPr>
          <p:cNvSpPr/>
          <p:nvPr/>
        </p:nvSpPr>
        <p:spPr>
          <a:xfrm>
            <a:off x="3998973" y="3083213"/>
            <a:ext cx="1371600" cy="475488"/>
          </a:xfrm>
          <a:prstGeom prst="ellipse">
            <a:avLst/>
          </a:prstGeom>
          <a:solidFill>
            <a:srgbClr val="F5F5F3"/>
          </a:solidFill>
          <a:ln w="19050">
            <a:solidFill>
              <a:srgbClr val="C6C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42BBC8-79DE-2872-41B9-F4EF0C642119}"/>
              </a:ext>
            </a:extLst>
          </p:cNvPr>
          <p:cNvSpPr txBox="1"/>
          <p:nvPr/>
        </p:nvSpPr>
        <p:spPr>
          <a:xfrm>
            <a:off x="3991315" y="3177541"/>
            <a:ext cx="137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b="0" i="0" dirty="0" err="1">
                <a:solidFill>
                  <a:srgbClr val="888885"/>
                </a:solidFill>
                <a:latin typeface="Calibri"/>
              </a:rPr>
              <a:t>Wisseninstitutionen</a:t>
            </a:r>
            <a:endParaRPr sz="1000" b="0" i="0" dirty="0">
              <a:solidFill>
                <a:srgbClr val="888885"/>
              </a:solidFill>
              <a:latin typeface="Calibr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C6B30F-94D0-55CE-2639-CF5775068FE8}"/>
              </a:ext>
            </a:extLst>
          </p:cNvPr>
          <p:cNvSpPr/>
          <p:nvPr/>
        </p:nvSpPr>
        <p:spPr>
          <a:xfrm>
            <a:off x="7065266" y="3083213"/>
            <a:ext cx="1371600" cy="475488"/>
          </a:xfrm>
          <a:prstGeom prst="ellipse">
            <a:avLst/>
          </a:prstGeom>
          <a:solidFill>
            <a:srgbClr val="F5F5F3"/>
          </a:solidFill>
          <a:ln w="19050">
            <a:solidFill>
              <a:srgbClr val="C6C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231BC4-CDFD-D99B-D23D-097D585E065A}"/>
              </a:ext>
            </a:extLst>
          </p:cNvPr>
          <p:cNvSpPr txBox="1"/>
          <p:nvPr/>
        </p:nvSpPr>
        <p:spPr>
          <a:xfrm>
            <a:off x="7023833" y="3172366"/>
            <a:ext cx="1371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b="0" i="0" dirty="0">
                <a:solidFill>
                  <a:srgbClr val="888885"/>
                </a:solidFill>
                <a:latin typeface="Calibri"/>
              </a:rPr>
              <a:t>Behörden</a:t>
            </a:r>
            <a:endParaRPr sz="1000" b="0" i="0" dirty="0">
              <a:solidFill>
                <a:srgbClr val="888885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C32431-6A4A-9961-08BE-BBA0328CAA9F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F7E25285-EC77-68D6-DBE1-7C436AFB4989}"/>
              </a:ext>
            </a:extLst>
          </p:cNvPr>
          <p:cNvCxnSpPr>
            <a:cxnSpLocks/>
          </p:cNvCxnSpPr>
          <p:nvPr/>
        </p:nvCxnSpPr>
        <p:spPr>
          <a:xfrm flipV="1">
            <a:off x="6463145" y="2358179"/>
            <a:ext cx="886691" cy="165733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71B96D6F-4559-A12D-B0FD-1501C8EB54EF}"/>
              </a:ext>
            </a:extLst>
          </p:cNvPr>
          <p:cNvCxnSpPr>
            <a:cxnSpLocks/>
            <a:stCxn id="27" idx="0"/>
            <a:endCxn id="20" idx="2"/>
          </p:cNvCxnSpPr>
          <p:nvPr/>
        </p:nvCxnSpPr>
        <p:spPr>
          <a:xfrm flipH="1" flipV="1">
            <a:off x="4669457" y="2031280"/>
            <a:ext cx="15316" cy="105193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03782427-FC57-68A1-A5AE-51701840AE66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4684773" y="1014934"/>
            <a:ext cx="959407" cy="63844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A668B27A-A27E-735B-34A7-F6A03D3057E2}"/>
              </a:ext>
            </a:extLst>
          </p:cNvPr>
          <p:cNvCxnSpPr>
            <a:cxnSpLocks/>
          </p:cNvCxnSpPr>
          <p:nvPr/>
        </p:nvCxnSpPr>
        <p:spPr>
          <a:xfrm flipH="1">
            <a:off x="3474968" y="3335942"/>
            <a:ext cx="542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0CF2EE5B-1D81-B36E-17DA-8B61AF9A2859}"/>
              </a:ext>
            </a:extLst>
          </p:cNvPr>
          <p:cNvCxnSpPr>
            <a:cxnSpLocks/>
          </p:cNvCxnSpPr>
          <p:nvPr/>
        </p:nvCxnSpPr>
        <p:spPr>
          <a:xfrm flipH="1" flipV="1">
            <a:off x="3746100" y="1462810"/>
            <a:ext cx="438355" cy="265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FCF50423-404E-ED71-0039-80AA100A7EF6}"/>
              </a:ext>
            </a:extLst>
          </p:cNvPr>
          <p:cNvCxnSpPr>
            <a:cxnSpLocks/>
          </p:cNvCxnSpPr>
          <p:nvPr/>
        </p:nvCxnSpPr>
        <p:spPr>
          <a:xfrm flipV="1">
            <a:off x="8189421" y="1649974"/>
            <a:ext cx="247445" cy="311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35A57738-1453-C19A-2BF7-372C6AE668E2}"/>
              </a:ext>
            </a:extLst>
          </p:cNvPr>
          <p:cNvCxnSpPr>
            <a:cxnSpLocks/>
          </p:cNvCxnSpPr>
          <p:nvPr/>
        </p:nvCxnSpPr>
        <p:spPr>
          <a:xfrm>
            <a:off x="8436866" y="3301166"/>
            <a:ext cx="4231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A9E02019-DC31-097E-B654-EB20C3DD95C1}"/>
              </a:ext>
            </a:extLst>
          </p:cNvPr>
          <p:cNvCxnSpPr>
            <a:cxnSpLocks/>
          </p:cNvCxnSpPr>
          <p:nvPr/>
        </p:nvCxnSpPr>
        <p:spPr>
          <a:xfrm flipV="1">
            <a:off x="6227445" y="268304"/>
            <a:ext cx="6350" cy="385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22629CF6-25FA-F407-E21A-DA7D0D8EB091}"/>
              </a:ext>
            </a:extLst>
          </p:cNvPr>
          <p:cNvCxnSpPr>
            <a:cxnSpLocks/>
          </p:cNvCxnSpPr>
          <p:nvPr/>
        </p:nvCxnSpPr>
        <p:spPr>
          <a:xfrm>
            <a:off x="6240145" y="4545921"/>
            <a:ext cx="6350" cy="405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D8C46DD5-51F9-2C5B-A15D-92131CBB269E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5355257" y="2405955"/>
            <a:ext cx="2496661" cy="10178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FE3DFD58-F4B9-973F-0383-517BD3CE6408}"/>
              </a:ext>
            </a:extLst>
          </p:cNvPr>
          <p:cNvCxnSpPr>
            <a:stCxn id="27" idx="4"/>
            <a:endCxn id="24" idx="1"/>
          </p:cNvCxnSpPr>
          <p:nvPr/>
        </p:nvCxnSpPr>
        <p:spPr>
          <a:xfrm>
            <a:off x="4684773" y="3558701"/>
            <a:ext cx="875922" cy="73418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F6D5BB21-5BA8-384C-9631-C87E5BB6D609}"/>
              </a:ext>
            </a:extLst>
          </p:cNvPr>
          <p:cNvCxnSpPr/>
          <p:nvPr/>
        </p:nvCxnSpPr>
        <p:spPr>
          <a:xfrm>
            <a:off x="6603587" y="1152144"/>
            <a:ext cx="829377" cy="193106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Rechte verbindingslijn met pijl 66">
            <a:extLst>
              <a:ext uri="{FF2B5EF4-FFF2-40B4-BE49-F238E27FC236}">
                <a16:creationId xmlns:a16="http://schemas.microsoft.com/office/drawing/2014/main" id="{85706E90-D06C-E255-0DE2-F8E97BA602EE}"/>
              </a:ext>
            </a:extLst>
          </p:cNvPr>
          <p:cNvCxnSpPr>
            <a:cxnSpLocks/>
          </p:cNvCxnSpPr>
          <p:nvPr/>
        </p:nvCxnSpPr>
        <p:spPr>
          <a:xfrm flipH="1">
            <a:off x="3417919" y="2038109"/>
            <a:ext cx="683496" cy="188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Rechte verbindingslijn met pijl 68">
            <a:extLst>
              <a:ext uri="{FF2B5EF4-FFF2-40B4-BE49-F238E27FC236}">
                <a16:creationId xmlns:a16="http://schemas.microsoft.com/office/drawing/2014/main" id="{C37EF302-31E5-3FB6-B995-F680E1F7EFD8}"/>
              </a:ext>
            </a:extLst>
          </p:cNvPr>
          <p:cNvCxnSpPr>
            <a:cxnSpLocks/>
          </p:cNvCxnSpPr>
          <p:nvPr/>
        </p:nvCxnSpPr>
        <p:spPr>
          <a:xfrm flipH="1">
            <a:off x="3979607" y="3584448"/>
            <a:ext cx="409965" cy="439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Rechte verbindingslijn met pijl 70">
            <a:extLst>
              <a:ext uri="{FF2B5EF4-FFF2-40B4-BE49-F238E27FC236}">
                <a16:creationId xmlns:a16="http://schemas.microsoft.com/office/drawing/2014/main" id="{E759E4E3-09EC-5C1E-B527-C03E2EF10F0D}"/>
              </a:ext>
            </a:extLst>
          </p:cNvPr>
          <p:cNvCxnSpPr>
            <a:cxnSpLocks/>
          </p:cNvCxnSpPr>
          <p:nvPr/>
        </p:nvCxnSpPr>
        <p:spPr>
          <a:xfrm flipV="1">
            <a:off x="6903720" y="4264661"/>
            <a:ext cx="903064" cy="32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640907BB-62CE-D142-0ECE-27C9D53E379B}"/>
              </a:ext>
            </a:extLst>
          </p:cNvPr>
          <p:cNvCxnSpPr/>
          <p:nvPr/>
        </p:nvCxnSpPr>
        <p:spPr>
          <a:xfrm>
            <a:off x="6831361" y="4059936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A9DC9362-0837-2CBF-7AFC-CAB9C3978EC0}"/>
              </a:ext>
            </a:extLst>
          </p:cNvPr>
          <p:cNvCxnSpPr>
            <a:stCxn id="23" idx="7"/>
          </p:cNvCxnSpPr>
          <p:nvPr/>
        </p:nvCxnSpPr>
        <p:spPr>
          <a:xfrm flipV="1">
            <a:off x="6702854" y="3584448"/>
            <a:ext cx="730110" cy="54512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Rechte verbindingslijn met pijl 79">
            <a:extLst>
              <a:ext uri="{FF2B5EF4-FFF2-40B4-BE49-F238E27FC236}">
                <a16:creationId xmlns:a16="http://schemas.microsoft.com/office/drawing/2014/main" id="{9E5F61FE-F749-5FBD-A740-08F539665570}"/>
              </a:ext>
            </a:extLst>
          </p:cNvPr>
          <p:cNvCxnSpPr>
            <a:cxnSpLocks/>
          </p:cNvCxnSpPr>
          <p:nvPr/>
        </p:nvCxnSpPr>
        <p:spPr>
          <a:xfrm>
            <a:off x="8268765" y="2375962"/>
            <a:ext cx="436419" cy="260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Rechte verbindingslijn met pijl 81">
            <a:extLst>
              <a:ext uri="{FF2B5EF4-FFF2-40B4-BE49-F238E27FC236}">
                <a16:creationId xmlns:a16="http://schemas.microsoft.com/office/drawing/2014/main" id="{EE93F830-B7AD-A1B2-E9A8-63AAD43EEE9A}"/>
              </a:ext>
            </a:extLst>
          </p:cNvPr>
          <p:cNvCxnSpPr>
            <a:cxnSpLocks/>
          </p:cNvCxnSpPr>
          <p:nvPr/>
        </p:nvCxnSpPr>
        <p:spPr>
          <a:xfrm>
            <a:off x="8537718" y="2128866"/>
            <a:ext cx="433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Rechte verbindingslijn met pijl 83">
            <a:extLst>
              <a:ext uri="{FF2B5EF4-FFF2-40B4-BE49-F238E27FC236}">
                <a16:creationId xmlns:a16="http://schemas.microsoft.com/office/drawing/2014/main" id="{44F2C072-C658-D0F7-6C7C-A78A2A56D177}"/>
              </a:ext>
            </a:extLst>
          </p:cNvPr>
          <p:cNvCxnSpPr>
            <a:cxnSpLocks/>
          </p:cNvCxnSpPr>
          <p:nvPr/>
        </p:nvCxnSpPr>
        <p:spPr>
          <a:xfrm>
            <a:off x="8319508" y="3495227"/>
            <a:ext cx="436419" cy="260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2">
            <a:extLst>
              <a:ext uri="{FF2B5EF4-FFF2-40B4-BE49-F238E27FC236}">
                <a16:creationId xmlns:a16="http://schemas.microsoft.com/office/drawing/2014/main" id="{D9216018-14EA-F69E-1CD3-E7180F61D649}"/>
              </a:ext>
            </a:extLst>
          </p:cNvPr>
          <p:cNvSpPr txBox="1"/>
          <p:nvPr/>
        </p:nvSpPr>
        <p:spPr>
          <a:xfrm>
            <a:off x="319839" y="3598932"/>
            <a:ext cx="386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DIE REALITÄT IST KOMPLEXER</a:t>
            </a:r>
            <a:endParaRPr b="1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61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182880"/>
            <a:ext cx="841248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>
                <a:solidFill>
                  <a:srgbClr val="007A65"/>
                </a:solidFill>
                <a:latin typeface="Calibri"/>
              </a:rPr>
              <a:t>Twee manieren van denken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" y="822960"/>
            <a:ext cx="3657600" cy="457200"/>
          </a:xfrm>
          <a:prstGeom prst="rect">
            <a:avLst/>
          </a:prstGeom>
          <a:solidFill>
            <a:srgbClr val="DB0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7211" y="906816"/>
            <a:ext cx="365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i="0" dirty="0">
                <a:solidFill>
                  <a:srgbClr val="FFFFFF"/>
                </a:solidFill>
                <a:latin typeface="Calibri"/>
              </a:rPr>
              <a:t>Zoals het vaak gaat…</a:t>
            </a:r>
            <a:endParaRPr sz="14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" y="1371600"/>
            <a:ext cx="3657600" cy="566928"/>
          </a:xfrm>
          <a:prstGeom prst="rect">
            <a:avLst/>
          </a:prstGeom>
          <a:solidFill>
            <a:srgbClr val="FDEA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44465" y="1517794"/>
            <a:ext cx="365760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0" dirty="0">
                <a:solidFill>
                  <a:srgbClr val="7B241C"/>
                </a:solidFill>
                <a:latin typeface="Calibri"/>
              </a:rPr>
              <a:t>Controle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" y="2057400"/>
            <a:ext cx="3657600" cy="566928"/>
          </a:xfrm>
          <a:prstGeom prst="rect">
            <a:avLst/>
          </a:prstGeom>
          <a:solidFill>
            <a:srgbClr val="FBCB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67211" y="2186907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0" dirty="0">
                <a:solidFill>
                  <a:srgbClr val="7B241C"/>
                </a:solidFill>
                <a:latin typeface="Calibri"/>
              </a:rPr>
              <a:t>Korte</a:t>
            </a:r>
            <a:r>
              <a:rPr lang="nl-NL" sz="1300" b="0" i="0" dirty="0">
                <a:solidFill>
                  <a:srgbClr val="7B241C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7B241C"/>
                </a:solidFill>
                <a:latin typeface="Calibri"/>
              </a:rPr>
              <a:t>termijn</a:t>
            </a:r>
            <a:r>
              <a:rPr lang="nl-NL" sz="1300" b="0" i="0" dirty="0">
                <a:solidFill>
                  <a:srgbClr val="7B241C"/>
                </a:solidFill>
                <a:latin typeface="Calibri"/>
              </a:rPr>
              <a:t> succes</a:t>
            </a:r>
            <a:endParaRPr sz="1300" b="0" i="0" dirty="0">
              <a:solidFill>
                <a:srgbClr val="7B241C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43200"/>
            <a:ext cx="3657600" cy="566928"/>
          </a:xfrm>
          <a:prstGeom prst="rect">
            <a:avLst/>
          </a:prstGeom>
          <a:solidFill>
            <a:srgbClr val="FDEA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65760" y="2830866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0" dirty="0">
                <a:solidFill>
                  <a:srgbClr val="7B241C"/>
                </a:solidFill>
                <a:latin typeface="Calibri"/>
              </a:rPr>
              <a:t>Vaste </a:t>
            </a:r>
            <a:r>
              <a:rPr sz="1300" b="0" i="0" dirty="0" err="1">
                <a:solidFill>
                  <a:srgbClr val="7B241C"/>
                </a:solidFill>
                <a:latin typeface="Calibri"/>
              </a:rPr>
              <a:t>rollen</a:t>
            </a:r>
            <a:endParaRPr sz="1300" b="0" i="0" dirty="0">
              <a:solidFill>
                <a:srgbClr val="7B241C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60520" y="1691640"/>
            <a:ext cx="822960" cy="822960"/>
          </a:xfrm>
          <a:prstGeom prst="ellipse">
            <a:avLst/>
          </a:prstGeom>
          <a:solidFill>
            <a:srgbClr val="1A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160520" y="1737360"/>
            <a:ext cx="8229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l-NL" sz="1300" b="1" i="0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sz="1300" b="1" i="0" dirty="0">
                <a:solidFill>
                  <a:srgbClr val="FFFFFF"/>
                </a:solidFill>
                <a:latin typeface="Calibri"/>
              </a:rPr>
              <a:t>VS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20640" y="822960"/>
            <a:ext cx="3657600" cy="4572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120640" y="877931"/>
            <a:ext cx="365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i="0" dirty="0">
                <a:solidFill>
                  <a:srgbClr val="FFFFFF"/>
                </a:solidFill>
                <a:latin typeface="Calibri"/>
              </a:rPr>
              <a:t>Zoals het kan werken…</a:t>
            </a:r>
            <a:endParaRPr sz="14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0640" y="1371600"/>
            <a:ext cx="3657600" cy="566928"/>
          </a:xfrm>
          <a:prstGeom prst="rect">
            <a:avLst/>
          </a:prstGeom>
          <a:solidFill>
            <a:srgbClr val="E8F8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099345" y="1468074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0" i="0" dirty="0">
                <a:solidFill>
                  <a:srgbClr val="1A6644"/>
                </a:solidFill>
                <a:latin typeface="Calibri"/>
              </a:rPr>
              <a:t>Vertrouwen</a:t>
            </a:r>
            <a:endParaRPr sz="1300" b="0" i="0" dirty="0">
              <a:solidFill>
                <a:srgbClr val="1A6644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20640" y="2057400"/>
            <a:ext cx="3657600" cy="566928"/>
          </a:xfrm>
          <a:prstGeom prst="rect">
            <a:avLst/>
          </a:prstGeom>
          <a:solidFill>
            <a:srgbClr val="D1F2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099345" y="2148840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0" i="0" dirty="0">
                <a:solidFill>
                  <a:srgbClr val="1A6644"/>
                </a:solidFill>
                <a:latin typeface="Calibri"/>
              </a:rPr>
              <a:t>Lange termijn waarde</a:t>
            </a:r>
            <a:endParaRPr sz="1300" b="0" i="0" dirty="0">
              <a:solidFill>
                <a:srgbClr val="1A6644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0640" y="2743200"/>
            <a:ext cx="3657600" cy="566928"/>
          </a:xfrm>
          <a:prstGeom prst="rect">
            <a:avLst/>
          </a:prstGeom>
          <a:solidFill>
            <a:srgbClr val="E8F8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5120640" y="2836083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0" i="0" dirty="0">
                <a:solidFill>
                  <a:srgbClr val="1A6644"/>
                </a:solidFill>
                <a:latin typeface="Calibri"/>
              </a:rPr>
              <a:t>Flexibele samenwerking</a:t>
            </a:r>
            <a:endParaRPr sz="1300" b="0" i="0" dirty="0">
              <a:solidFill>
                <a:srgbClr val="1A6644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760" y="3931920"/>
            <a:ext cx="8412480" cy="59436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344465" y="4066937"/>
            <a:ext cx="841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b="1" i="0" dirty="0">
                <a:solidFill>
                  <a:srgbClr val="7D4E00"/>
                </a:solidFill>
                <a:latin typeface="Calibri"/>
              </a:rPr>
              <a:t>De meeste bedrijven willen de rechterkant-maar werken vanuit de linkerkant.</a:t>
            </a:r>
          </a:p>
          <a:p>
            <a:pPr algn="ctr"/>
            <a:endParaRPr sz="1200" b="1" i="0" dirty="0">
              <a:solidFill>
                <a:srgbClr val="7D4E00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82880" y="481888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FFFFFF"/>
                </a:solidFill>
                <a:latin typeface="Calibri"/>
              </a:rPr>
              <a:t>Two4C – Making Value Visible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84FB0-F3FB-5265-E345-FAADA959F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0675AB-5BE9-986B-11AA-E1DE5BE176E8}"/>
              </a:ext>
            </a:extLst>
          </p:cNvPr>
          <p:cNvSpPr txBox="1"/>
          <p:nvPr/>
        </p:nvSpPr>
        <p:spPr>
          <a:xfrm>
            <a:off x="365760" y="182880"/>
            <a:ext cx="8412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9C82"/>
                </a:solidFill>
              </a:rPr>
              <a:t>Zwei </a:t>
            </a:r>
            <a:r>
              <a:rPr lang="nl-NL" sz="2800" b="1" dirty="0" err="1">
                <a:solidFill>
                  <a:srgbClr val="009C82"/>
                </a:solidFill>
              </a:rPr>
              <a:t>Denkweisen</a:t>
            </a:r>
            <a:endParaRPr sz="2600" b="1" i="0" dirty="0">
              <a:solidFill>
                <a:srgbClr val="009C82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201CF-27BB-3205-3BBF-7B206C0F495B}"/>
              </a:ext>
            </a:extLst>
          </p:cNvPr>
          <p:cNvSpPr/>
          <p:nvPr/>
        </p:nvSpPr>
        <p:spPr>
          <a:xfrm>
            <a:off x="365760" y="822960"/>
            <a:ext cx="3657600" cy="457200"/>
          </a:xfrm>
          <a:prstGeom prst="rect">
            <a:avLst/>
          </a:prstGeom>
          <a:solidFill>
            <a:srgbClr val="DB0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EF84B-8982-3B61-38FD-48647D007448}"/>
              </a:ext>
            </a:extLst>
          </p:cNvPr>
          <p:cNvSpPr txBox="1"/>
          <p:nvPr/>
        </p:nvSpPr>
        <p:spPr>
          <a:xfrm>
            <a:off x="367211" y="906816"/>
            <a:ext cx="365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Wie es </a:t>
            </a:r>
            <a:r>
              <a:rPr lang="nl-NL" sz="1400" dirty="0" err="1">
                <a:solidFill>
                  <a:schemeClr val="bg1"/>
                </a:solidFill>
              </a:rPr>
              <a:t>oft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läuft</a:t>
            </a:r>
            <a:r>
              <a:rPr lang="nl-NL" sz="1400" dirty="0">
                <a:solidFill>
                  <a:schemeClr val="bg1"/>
                </a:solidFill>
              </a:rPr>
              <a:t>…</a:t>
            </a:r>
            <a:r>
              <a:rPr lang="nl-NL" sz="1400" b="1" i="0" dirty="0">
                <a:solidFill>
                  <a:schemeClr val="bg1"/>
                </a:solidFill>
                <a:latin typeface="Calibri"/>
              </a:rPr>
              <a:t>…</a:t>
            </a:r>
            <a:endParaRPr sz="1400" b="1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BDAD64-DB43-D480-C3A2-569F12735DD2}"/>
              </a:ext>
            </a:extLst>
          </p:cNvPr>
          <p:cNvSpPr/>
          <p:nvPr/>
        </p:nvSpPr>
        <p:spPr>
          <a:xfrm>
            <a:off x="365760" y="1371600"/>
            <a:ext cx="3657600" cy="566928"/>
          </a:xfrm>
          <a:prstGeom prst="rect">
            <a:avLst/>
          </a:prstGeom>
          <a:solidFill>
            <a:srgbClr val="FDEA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7C0C3-1553-CE3A-DCC4-2C6E36CCE64C}"/>
              </a:ext>
            </a:extLst>
          </p:cNvPr>
          <p:cNvSpPr txBox="1"/>
          <p:nvPr/>
        </p:nvSpPr>
        <p:spPr>
          <a:xfrm>
            <a:off x="344465" y="1517794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0" i="0" dirty="0">
                <a:solidFill>
                  <a:srgbClr val="7B241C"/>
                </a:solidFill>
                <a:latin typeface="Calibri"/>
              </a:rPr>
              <a:t>K</a:t>
            </a:r>
            <a:r>
              <a:rPr sz="1300" b="0" i="0" dirty="0" err="1">
                <a:solidFill>
                  <a:srgbClr val="7B241C"/>
                </a:solidFill>
                <a:latin typeface="Calibri"/>
              </a:rPr>
              <a:t>ontro</a:t>
            </a:r>
            <a:r>
              <a:rPr lang="nl-NL" sz="1300" b="0" i="0" dirty="0">
                <a:solidFill>
                  <a:srgbClr val="7B241C"/>
                </a:solidFill>
                <a:latin typeface="Calibri"/>
              </a:rPr>
              <a:t>l</a:t>
            </a:r>
            <a:r>
              <a:rPr sz="1300" b="0" i="0" dirty="0">
                <a:solidFill>
                  <a:srgbClr val="7B241C"/>
                </a:solidFill>
                <a:latin typeface="Calibri"/>
              </a:rPr>
              <a:t>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277EB2-E335-5786-A588-A81DE89BEA7C}"/>
              </a:ext>
            </a:extLst>
          </p:cNvPr>
          <p:cNvSpPr/>
          <p:nvPr/>
        </p:nvSpPr>
        <p:spPr>
          <a:xfrm>
            <a:off x="365760" y="2057400"/>
            <a:ext cx="3657600" cy="566928"/>
          </a:xfrm>
          <a:prstGeom prst="rect">
            <a:avLst/>
          </a:prstGeom>
          <a:solidFill>
            <a:srgbClr val="FBCB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CFE51-5A58-E2E3-E80C-7BE4C6F9BE25}"/>
              </a:ext>
            </a:extLst>
          </p:cNvPr>
          <p:cNvSpPr txBox="1"/>
          <p:nvPr/>
        </p:nvSpPr>
        <p:spPr>
          <a:xfrm>
            <a:off x="367211" y="2186907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0" i="0" dirty="0" err="1">
                <a:solidFill>
                  <a:srgbClr val="7B241C"/>
                </a:solidFill>
                <a:latin typeface="Calibri"/>
              </a:rPr>
              <a:t>Kurzfristiger</a:t>
            </a:r>
            <a:r>
              <a:rPr lang="nl-NL" sz="1300" b="0" i="0" dirty="0">
                <a:solidFill>
                  <a:srgbClr val="7B241C"/>
                </a:solidFill>
                <a:latin typeface="Calibri"/>
              </a:rPr>
              <a:t> </a:t>
            </a:r>
            <a:r>
              <a:rPr lang="nl-NL" sz="1300" b="0" i="0" dirty="0" err="1">
                <a:solidFill>
                  <a:srgbClr val="7B241C"/>
                </a:solidFill>
                <a:latin typeface="Calibri"/>
              </a:rPr>
              <a:t>Erfolg</a:t>
            </a:r>
            <a:endParaRPr sz="1300" b="0" i="0" dirty="0">
              <a:solidFill>
                <a:srgbClr val="7B241C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4FE11-DAB7-407B-A847-71FEA31846C7}"/>
              </a:ext>
            </a:extLst>
          </p:cNvPr>
          <p:cNvSpPr/>
          <p:nvPr/>
        </p:nvSpPr>
        <p:spPr>
          <a:xfrm>
            <a:off x="365760" y="2743200"/>
            <a:ext cx="3657600" cy="566928"/>
          </a:xfrm>
          <a:prstGeom prst="rect">
            <a:avLst/>
          </a:prstGeom>
          <a:solidFill>
            <a:srgbClr val="FDEA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157F9-2CBF-91D8-67FA-FD8AE99278EA}"/>
              </a:ext>
            </a:extLst>
          </p:cNvPr>
          <p:cNvSpPr txBox="1"/>
          <p:nvPr/>
        </p:nvSpPr>
        <p:spPr>
          <a:xfrm>
            <a:off x="365760" y="2830866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dirty="0" err="1">
                <a:solidFill>
                  <a:srgbClr val="7B241C"/>
                </a:solidFill>
                <a:latin typeface="Calibri"/>
              </a:rPr>
              <a:t>Feste</a:t>
            </a:r>
            <a:r>
              <a:rPr lang="nl-NL" sz="1300" dirty="0">
                <a:solidFill>
                  <a:srgbClr val="7B241C"/>
                </a:solidFill>
                <a:latin typeface="Calibri"/>
              </a:rPr>
              <a:t> R</a:t>
            </a:r>
            <a:r>
              <a:rPr sz="1300" b="0" i="0" dirty="0" err="1">
                <a:solidFill>
                  <a:srgbClr val="7B241C"/>
                </a:solidFill>
                <a:latin typeface="Calibri"/>
              </a:rPr>
              <a:t>ollen</a:t>
            </a:r>
            <a:endParaRPr sz="1300" b="0" i="0" dirty="0">
              <a:solidFill>
                <a:srgbClr val="7B241C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B3429F-94E9-6694-F10E-03E3ABB3C72B}"/>
              </a:ext>
            </a:extLst>
          </p:cNvPr>
          <p:cNvSpPr/>
          <p:nvPr/>
        </p:nvSpPr>
        <p:spPr>
          <a:xfrm>
            <a:off x="4160520" y="1691640"/>
            <a:ext cx="822960" cy="822960"/>
          </a:xfrm>
          <a:prstGeom prst="ellipse">
            <a:avLst/>
          </a:prstGeom>
          <a:solidFill>
            <a:srgbClr val="1A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C0889-965C-EDF2-208E-C11472A81F64}"/>
              </a:ext>
            </a:extLst>
          </p:cNvPr>
          <p:cNvSpPr txBox="1"/>
          <p:nvPr/>
        </p:nvSpPr>
        <p:spPr>
          <a:xfrm>
            <a:off x="4160520" y="1737360"/>
            <a:ext cx="8229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l-NL" sz="1300" b="1" i="0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sz="1300" b="1" i="0" dirty="0">
                <a:solidFill>
                  <a:srgbClr val="FFFFFF"/>
                </a:solidFill>
                <a:latin typeface="Calibri"/>
              </a:rPr>
              <a:t>VS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6DEAA-5DBC-971C-2B18-ED712E04397E}"/>
              </a:ext>
            </a:extLst>
          </p:cNvPr>
          <p:cNvSpPr/>
          <p:nvPr/>
        </p:nvSpPr>
        <p:spPr>
          <a:xfrm>
            <a:off x="5120640" y="822960"/>
            <a:ext cx="3657600" cy="4572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2FE30-57B8-0667-8D60-94547A625452}"/>
              </a:ext>
            </a:extLst>
          </p:cNvPr>
          <p:cNvSpPr txBox="1"/>
          <p:nvPr/>
        </p:nvSpPr>
        <p:spPr>
          <a:xfrm>
            <a:off x="5169131" y="869634"/>
            <a:ext cx="365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rgbClr val="FFFFFF"/>
                </a:solidFill>
              </a:rPr>
              <a:t>So könnte es funktionieren…</a:t>
            </a:r>
            <a:endParaRPr sz="14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A8A004-E0FE-95FD-E303-4B0808559C1B}"/>
              </a:ext>
            </a:extLst>
          </p:cNvPr>
          <p:cNvSpPr/>
          <p:nvPr/>
        </p:nvSpPr>
        <p:spPr>
          <a:xfrm>
            <a:off x="5120640" y="1371600"/>
            <a:ext cx="3657600" cy="566928"/>
          </a:xfrm>
          <a:prstGeom prst="rect">
            <a:avLst/>
          </a:prstGeom>
          <a:solidFill>
            <a:srgbClr val="E8F8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9A5338-504C-08A9-B67A-4166F384D9A4}"/>
              </a:ext>
            </a:extLst>
          </p:cNvPr>
          <p:cNvSpPr txBox="1"/>
          <p:nvPr/>
        </p:nvSpPr>
        <p:spPr>
          <a:xfrm>
            <a:off x="5099345" y="1468074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0" i="0" dirty="0" err="1">
                <a:solidFill>
                  <a:srgbClr val="1A6644"/>
                </a:solidFill>
                <a:latin typeface="Calibri"/>
              </a:rPr>
              <a:t>Vertrauen</a:t>
            </a:r>
            <a:endParaRPr sz="1300" b="0" i="0" dirty="0">
              <a:solidFill>
                <a:srgbClr val="1A6644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D7E7-6E90-428B-DBD2-8DDA19042219}"/>
              </a:ext>
            </a:extLst>
          </p:cNvPr>
          <p:cNvSpPr/>
          <p:nvPr/>
        </p:nvSpPr>
        <p:spPr>
          <a:xfrm>
            <a:off x="5120640" y="2057400"/>
            <a:ext cx="3657600" cy="566928"/>
          </a:xfrm>
          <a:prstGeom prst="rect">
            <a:avLst/>
          </a:prstGeom>
          <a:solidFill>
            <a:srgbClr val="D1F2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37DDC9-C1E7-91C8-2787-A7EBDF017874}"/>
              </a:ext>
            </a:extLst>
          </p:cNvPr>
          <p:cNvSpPr txBox="1"/>
          <p:nvPr/>
        </p:nvSpPr>
        <p:spPr>
          <a:xfrm>
            <a:off x="5099345" y="2148840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0" i="0" dirty="0" err="1">
                <a:solidFill>
                  <a:srgbClr val="1A6644"/>
                </a:solidFill>
                <a:latin typeface="Calibri"/>
              </a:rPr>
              <a:t>Langfristiger</a:t>
            </a:r>
            <a:r>
              <a:rPr lang="nl-NL" sz="1300" b="0" i="0" dirty="0">
                <a:solidFill>
                  <a:srgbClr val="1A6644"/>
                </a:solidFill>
                <a:latin typeface="Calibri"/>
              </a:rPr>
              <a:t> </a:t>
            </a:r>
            <a:r>
              <a:rPr lang="nl-NL" sz="1300" b="0" i="0" dirty="0" err="1">
                <a:solidFill>
                  <a:srgbClr val="1A6644"/>
                </a:solidFill>
                <a:latin typeface="Calibri"/>
              </a:rPr>
              <a:t>Wert</a:t>
            </a:r>
            <a:endParaRPr sz="1300" b="0" i="0" dirty="0">
              <a:solidFill>
                <a:srgbClr val="1A6644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C8209-EC09-6FA6-DF65-11742475B3F2}"/>
              </a:ext>
            </a:extLst>
          </p:cNvPr>
          <p:cNvSpPr/>
          <p:nvPr/>
        </p:nvSpPr>
        <p:spPr>
          <a:xfrm>
            <a:off x="5120640" y="2743200"/>
            <a:ext cx="3657600" cy="566928"/>
          </a:xfrm>
          <a:prstGeom prst="rect">
            <a:avLst/>
          </a:prstGeom>
          <a:solidFill>
            <a:srgbClr val="E8F8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7AABC-6928-14D1-154D-452E3F17914E}"/>
              </a:ext>
            </a:extLst>
          </p:cNvPr>
          <p:cNvSpPr txBox="1"/>
          <p:nvPr/>
        </p:nvSpPr>
        <p:spPr>
          <a:xfrm>
            <a:off x="5120640" y="2836083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0" i="0" dirty="0">
                <a:solidFill>
                  <a:srgbClr val="1A6644"/>
                </a:solidFill>
                <a:latin typeface="Calibri"/>
              </a:rPr>
              <a:t>Flexible Zusammenarbeit</a:t>
            </a:r>
            <a:endParaRPr sz="1300" b="0" i="0" dirty="0">
              <a:solidFill>
                <a:srgbClr val="1A6644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3FFBEF-ECAB-498D-3109-30D9C9AF853A}"/>
              </a:ext>
            </a:extLst>
          </p:cNvPr>
          <p:cNvSpPr/>
          <p:nvPr/>
        </p:nvSpPr>
        <p:spPr>
          <a:xfrm>
            <a:off x="365760" y="3931920"/>
            <a:ext cx="8412480" cy="59436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7A7D32-379F-BE11-6DF0-93905BADF73C}"/>
              </a:ext>
            </a:extLst>
          </p:cNvPr>
          <p:cNvSpPr txBox="1"/>
          <p:nvPr/>
        </p:nvSpPr>
        <p:spPr>
          <a:xfrm>
            <a:off x="344465" y="4066937"/>
            <a:ext cx="841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Die meisten Unternehmen wollen die rechte Seite – arbeiten aber aus der linken heraus.</a:t>
            </a:r>
          </a:p>
          <a:p>
            <a:pPr algn="ctr"/>
            <a:endParaRPr sz="1200" b="1" i="0" dirty="0">
              <a:solidFill>
                <a:srgbClr val="7D4E00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48F273-34CD-4133-27E7-36FD5344E40A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CE3B0C-06E6-56B5-DEA5-C31B4C2B1F30}"/>
              </a:ext>
            </a:extLst>
          </p:cNvPr>
          <p:cNvSpPr txBox="1"/>
          <p:nvPr/>
        </p:nvSpPr>
        <p:spPr>
          <a:xfrm>
            <a:off x="182880" y="481888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FFFFFF"/>
                </a:solidFill>
                <a:latin typeface="Calibri"/>
              </a:rPr>
              <a:t>Two4C – Making Value Visible</a:t>
            </a:r>
          </a:p>
        </p:txBody>
      </p:sp>
      <p:pic>
        <p:nvPicPr>
          <p:cNvPr id="25" name="Picture 24" descr="image.png">
            <a:extLst>
              <a:ext uri="{FF2B5EF4-FFF2-40B4-BE49-F238E27FC236}">
                <a16:creationId xmlns:a16="http://schemas.microsoft.com/office/drawing/2014/main" id="{3DCAD089-7390-6EBF-EE27-072D85DEC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0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De ontbrekende schakel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600" b="1" i="0" dirty="0">
                <a:solidFill>
                  <a:srgbClr val="FFDD00"/>
                </a:solidFill>
                <a:latin typeface="Calibri"/>
              </a:rPr>
              <a:t>We </a:t>
            </a:r>
            <a:r>
              <a:rPr sz="2600" b="1" i="0" dirty="0" err="1">
                <a:solidFill>
                  <a:srgbClr val="FFDD00"/>
                </a:solidFill>
                <a:latin typeface="Calibri"/>
              </a:rPr>
              <a:t>maken</a:t>
            </a:r>
            <a:r>
              <a:rPr sz="2600" b="1" i="0" dirty="0">
                <a:solidFill>
                  <a:srgbClr val="FFDD00"/>
                </a:solidFill>
                <a:latin typeface="Calibri"/>
              </a:rPr>
              <a:t> </a:t>
            </a:r>
            <a:r>
              <a:rPr sz="2600" b="1" i="0" dirty="0" err="1">
                <a:solidFill>
                  <a:srgbClr val="FFDD00"/>
                </a:solidFill>
                <a:latin typeface="Calibri"/>
              </a:rPr>
              <a:t>afspraken</a:t>
            </a:r>
            <a:r>
              <a:rPr sz="2600" b="1" i="0" dirty="0">
                <a:solidFill>
                  <a:srgbClr val="FFDD00"/>
                </a:solidFill>
                <a:latin typeface="Calibri"/>
              </a:rPr>
              <a:t> </a:t>
            </a:r>
            <a:r>
              <a:rPr sz="2600" b="1" i="0" dirty="0" err="1">
                <a:solidFill>
                  <a:srgbClr val="FFDD00"/>
                </a:solidFill>
                <a:latin typeface="Calibri"/>
              </a:rPr>
              <a:t>niet</a:t>
            </a:r>
            <a:r>
              <a:rPr sz="2600" b="1" i="0" dirty="0">
                <a:solidFill>
                  <a:srgbClr val="FFDD00"/>
                </a:solidFill>
                <a:latin typeface="Calibri"/>
              </a:rPr>
              <a:t> </a:t>
            </a:r>
            <a:r>
              <a:rPr sz="2600" b="1" i="0" dirty="0" err="1">
                <a:solidFill>
                  <a:srgbClr val="FFDD00"/>
                </a:solidFill>
                <a:latin typeface="Calibri"/>
              </a:rPr>
              <a:t>expliciet</a:t>
            </a:r>
            <a:endParaRPr sz="2600" b="1" i="0" dirty="0">
              <a:solidFill>
                <a:srgbClr val="FFDD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20240"/>
            <a:ext cx="4023360" cy="74980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7200" y="1920240"/>
            <a:ext cx="4023360" cy="74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0" dirty="0">
                <a:solidFill>
                  <a:srgbClr val="FFFFFF"/>
                </a:solidFill>
                <a:latin typeface="Calibri"/>
              </a:rPr>
              <a:t>Wie </a:t>
            </a:r>
            <a:r>
              <a:rPr sz="1300" b="0" i="0" dirty="0" err="1">
                <a:solidFill>
                  <a:srgbClr val="FFFFFF"/>
                </a:solidFill>
                <a:latin typeface="Calibri"/>
              </a:rPr>
              <a:t>draagt</a:t>
            </a:r>
            <a:r>
              <a:rPr sz="1300" b="0" i="0" dirty="0">
                <a:solidFill>
                  <a:srgbClr val="FFFFFF"/>
                </a:solidFill>
                <a:latin typeface="Calibri"/>
              </a:rPr>
              <a:t> wat </a:t>
            </a:r>
            <a:r>
              <a:rPr sz="1300" b="0" i="0" dirty="0" err="1">
                <a:solidFill>
                  <a:srgbClr val="FFFFFF"/>
                </a:solidFill>
                <a:latin typeface="Calibri"/>
              </a:rPr>
              <a:t>bij</a:t>
            </a:r>
            <a:r>
              <a:rPr sz="1300" b="0" i="0" dirty="0">
                <a:solidFill>
                  <a:srgbClr val="FFFFFF"/>
                </a:solidFill>
                <a:latin typeface="Calibri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834640"/>
            <a:ext cx="4023360" cy="74980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2834640"/>
            <a:ext cx="4023360" cy="74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0">
                <a:solidFill>
                  <a:srgbClr val="FFFFFF"/>
                </a:solidFill>
                <a:latin typeface="Calibri"/>
              </a:rPr>
              <a:t>Wie profiteert hoe?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6320" y="1920240"/>
            <a:ext cx="4023360" cy="74980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846320" y="1920240"/>
            <a:ext cx="4023360" cy="74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0">
                <a:solidFill>
                  <a:srgbClr val="FFFFFF"/>
                </a:solidFill>
                <a:latin typeface="Calibri"/>
              </a:rPr>
              <a:t>Wie beslist?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6320" y="2834640"/>
            <a:ext cx="4023360" cy="74980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846320" y="2834640"/>
            <a:ext cx="4023360" cy="74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0">
                <a:solidFill>
                  <a:srgbClr val="FFFFFF"/>
                </a:solidFill>
                <a:latin typeface="Calibri"/>
              </a:rPr>
              <a:t>Wat als er iets verandert?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931920"/>
            <a:ext cx="822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 dirty="0">
                <a:solidFill>
                  <a:srgbClr val="FFDD00"/>
                </a:solidFill>
                <a:latin typeface="Calibri"/>
              </a:rPr>
              <a:t>Daar zit de </a:t>
            </a:r>
            <a:r>
              <a:rPr sz="1400" b="1" i="0" dirty="0" err="1">
                <a:solidFill>
                  <a:srgbClr val="FFDD00"/>
                </a:solidFill>
                <a:latin typeface="Calibri"/>
              </a:rPr>
              <a:t>frictie</a:t>
            </a:r>
            <a:r>
              <a:rPr sz="1400" b="1" i="0" dirty="0">
                <a:solidFill>
                  <a:srgbClr val="FFDD00"/>
                </a:solidFill>
                <a:latin typeface="Calibri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B1E88-B53B-75F4-AFBB-892E186D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4B1B1-91E9-60FE-9F42-9B7C74209FD6}"/>
              </a:ext>
            </a:extLst>
          </p:cNvPr>
          <p:cNvSpPr txBox="1"/>
          <p:nvPr/>
        </p:nvSpPr>
        <p:spPr>
          <a:xfrm>
            <a:off x="457200" y="182880"/>
            <a:ext cx="8229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600" dirty="0">
                <a:solidFill>
                  <a:schemeClr val="bg1"/>
                </a:solidFill>
              </a:rPr>
              <a:t>Die </a:t>
            </a:r>
            <a:r>
              <a:rPr lang="nl-NL" sz="2600" dirty="0" err="1">
                <a:solidFill>
                  <a:schemeClr val="bg1"/>
                </a:solidFill>
              </a:rPr>
              <a:t>fehlende</a:t>
            </a:r>
            <a:r>
              <a:rPr lang="nl-NL" sz="2600" dirty="0">
                <a:solidFill>
                  <a:schemeClr val="bg1"/>
                </a:solidFill>
              </a:rPr>
              <a:t> </a:t>
            </a:r>
            <a:r>
              <a:rPr lang="nl-NL" sz="2600" dirty="0" err="1">
                <a:solidFill>
                  <a:schemeClr val="bg1"/>
                </a:solidFill>
              </a:rPr>
              <a:t>Verbindung</a:t>
            </a:r>
            <a:endParaRPr sz="2600" b="1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2A5EB-61DB-5281-21EF-59454A3FC719}"/>
              </a:ext>
            </a:extLst>
          </p:cNvPr>
          <p:cNvSpPr txBox="1"/>
          <p:nvPr/>
        </p:nvSpPr>
        <p:spPr>
          <a:xfrm>
            <a:off x="457200" y="914400"/>
            <a:ext cx="8229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600" b="1" i="0" dirty="0" err="1">
                <a:solidFill>
                  <a:srgbClr val="FFDD00"/>
                </a:solidFill>
                <a:latin typeface="Calibri"/>
              </a:rPr>
              <a:t>Wir</a:t>
            </a:r>
            <a:r>
              <a:rPr lang="nl-NL" sz="2600" b="1" i="0" dirty="0">
                <a:solidFill>
                  <a:srgbClr val="FFDD00"/>
                </a:solidFill>
                <a:latin typeface="Calibri"/>
              </a:rPr>
              <a:t> </a:t>
            </a:r>
            <a:r>
              <a:rPr lang="nl-NL" sz="2600" b="1" i="0" dirty="0" err="1">
                <a:solidFill>
                  <a:srgbClr val="FFDD00"/>
                </a:solidFill>
                <a:latin typeface="Calibri"/>
              </a:rPr>
              <a:t>machen</a:t>
            </a:r>
            <a:r>
              <a:rPr lang="nl-NL" sz="2600" b="1" i="0" dirty="0">
                <a:solidFill>
                  <a:srgbClr val="FFDD00"/>
                </a:solidFill>
                <a:latin typeface="Calibri"/>
              </a:rPr>
              <a:t> </a:t>
            </a:r>
            <a:r>
              <a:rPr lang="nl-NL" sz="2600" b="1" i="0" dirty="0" err="1">
                <a:solidFill>
                  <a:srgbClr val="FFDD00"/>
                </a:solidFill>
                <a:latin typeface="Calibri"/>
              </a:rPr>
              <a:t>Vereinbarungen</a:t>
            </a:r>
            <a:r>
              <a:rPr lang="nl-NL" sz="2600" b="1" i="0" dirty="0">
                <a:solidFill>
                  <a:srgbClr val="FFDD00"/>
                </a:solidFill>
                <a:latin typeface="Calibri"/>
              </a:rPr>
              <a:t> nicht </a:t>
            </a:r>
            <a:r>
              <a:rPr lang="nl-NL" sz="2600" b="1" i="0" dirty="0" err="1">
                <a:solidFill>
                  <a:srgbClr val="FFDD00"/>
                </a:solidFill>
                <a:latin typeface="Calibri"/>
              </a:rPr>
              <a:t>explizit</a:t>
            </a:r>
            <a:endParaRPr sz="2600" b="1" i="0" dirty="0">
              <a:solidFill>
                <a:srgbClr val="FFDD00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F7DD7-7A31-C8D2-7136-E645990FC49F}"/>
              </a:ext>
            </a:extLst>
          </p:cNvPr>
          <p:cNvSpPr/>
          <p:nvPr/>
        </p:nvSpPr>
        <p:spPr>
          <a:xfrm>
            <a:off x="457200" y="1920240"/>
            <a:ext cx="4023360" cy="74980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32D82-7E1E-A6F8-BF82-6333E4696665}"/>
              </a:ext>
            </a:extLst>
          </p:cNvPr>
          <p:cNvSpPr txBox="1"/>
          <p:nvPr/>
        </p:nvSpPr>
        <p:spPr>
          <a:xfrm>
            <a:off x="457200" y="1920240"/>
            <a:ext cx="4023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dirty="0" err="1">
                <a:solidFill>
                  <a:schemeClr val="bg1"/>
                </a:solidFill>
              </a:rPr>
              <a:t>Wer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trägt</a:t>
            </a:r>
            <a:r>
              <a:rPr lang="nl-NL" sz="1400" dirty="0">
                <a:solidFill>
                  <a:schemeClr val="bg1"/>
                </a:solidFill>
              </a:rPr>
              <a:t> was bei?</a:t>
            </a:r>
            <a:endParaRPr sz="13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AE70B-C3E6-0529-40EE-5EEA19B979D3}"/>
              </a:ext>
            </a:extLst>
          </p:cNvPr>
          <p:cNvSpPr/>
          <p:nvPr/>
        </p:nvSpPr>
        <p:spPr>
          <a:xfrm>
            <a:off x="457200" y="2834640"/>
            <a:ext cx="4023360" cy="74980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1E84E-56FD-955A-7F3F-D8B1174019FE}"/>
              </a:ext>
            </a:extLst>
          </p:cNvPr>
          <p:cNvSpPr txBox="1"/>
          <p:nvPr/>
        </p:nvSpPr>
        <p:spPr>
          <a:xfrm>
            <a:off x="457200" y="2834640"/>
            <a:ext cx="4023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dirty="0" err="1">
                <a:solidFill>
                  <a:schemeClr val="bg1"/>
                </a:solidFill>
              </a:rPr>
              <a:t>Wer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entscheidet</a:t>
            </a:r>
            <a:r>
              <a:rPr lang="nl-NL" sz="1400" dirty="0">
                <a:solidFill>
                  <a:schemeClr val="bg1"/>
                </a:solidFill>
              </a:rPr>
              <a:t>?</a:t>
            </a:r>
            <a:endParaRPr sz="13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066962-DF01-C046-FF01-CE95741E032A}"/>
              </a:ext>
            </a:extLst>
          </p:cNvPr>
          <p:cNvSpPr/>
          <p:nvPr/>
        </p:nvSpPr>
        <p:spPr>
          <a:xfrm>
            <a:off x="4846320" y="1920240"/>
            <a:ext cx="4023360" cy="74980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6B11F-3BB6-BAEE-4DEB-3827A72EEA79}"/>
              </a:ext>
            </a:extLst>
          </p:cNvPr>
          <p:cNvSpPr txBox="1"/>
          <p:nvPr/>
        </p:nvSpPr>
        <p:spPr>
          <a:xfrm>
            <a:off x="4846320" y="1920240"/>
            <a:ext cx="4023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dirty="0" err="1">
                <a:solidFill>
                  <a:schemeClr val="bg1"/>
                </a:solidFill>
              </a:rPr>
              <a:t>Wer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profitiert</a:t>
            </a:r>
            <a:r>
              <a:rPr lang="nl-NL" sz="1400" dirty="0">
                <a:solidFill>
                  <a:schemeClr val="bg1"/>
                </a:solidFill>
              </a:rPr>
              <a:t> wie?</a:t>
            </a:r>
            <a:endParaRPr sz="13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98E66-5EB0-FA39-7033-C9C243B7B8C7}"/>
              </a:ext>
            </a:extLst>
          </p:cNvPr>
          <p:cNvSpPr/>
          <p:nvPr/>
        </p:nvSpPr>
        <p:spPr>
          <a:xfrm>
            <a:off x="4846320" y="2834640"/>
            <a:ext cx="4023360" cy="74980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5BD87-DAF3-BD2A-BE92-29E4BF1099E8}"/>
              </a:ext>
            </a:extLst>
          </p:cNvPr>
          <p:cNvSpPr txBox="1"/>
          <p:nvPr/>
        </p:nvSpPr>
        <p:spPr>
          <a:xfrm>
            <a:off x="4846320" y="2834640"/>
            <a:ext cx="4023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Was passiert, wenn sich etwas ändert?</a:t>
            </a:r>
            <a:endParaRPr sz="13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FD8C9-30C7-9019-B95B-8F2AFE510D07}"/>
              </a:ext>
            </a:extLst>
          </p:cNvPr>
          <p:cNvSpPr txBox="1"/>
          <p:nvPr/>
        </p:nvSpPr>
        <p:spPr>
          <a:xfrm>
            <a:off x="457200" y="3931920"/>
            <a:ext cx="822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rgbClr val="FFDD00"/>
                </a:solidFill>
              </a:rPr>
              <a:t>Da liegt der Konflikt.</a:t>
            </a:r>
            <a:endParaRPr sz="1400" b="1" i="0" dirty="0">
              <a:solidFill>
                <a:srgbClr val="FFDD00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1A56C-DB29-B278-663B-29F9B845BA74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>
            <a:extLst>
              <a:ext uri="{FF2B5EF4-FFF2-40B4-BE49-F238E27FC236}">
                <a16:creationId xmlns:a16="http://schemas.microsoft.com/office/drawing/2014/main" id="{DA4B1712-0CE1-F6A8-1EFE-0595FD0C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3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82296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007A65"/>
                </a:solidFill>
                <a:latin typeface="Calibri"/>
              </a:rPr>
              <a:t>Elke samenwerking draait op afspraken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8368"/>
            <a:ext cx="8229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1" dirty="0">
                <a:latin typeface="Calibri"/>
              </a:rPr>
              <a:t>(</a:t>
            </a:r>
            <a:r>
              <a:rPr sz="1300" b="0" i="1" dirty="0" err="1">
                <a:latin typeface="Calibri"/>
              </a:rPr>
              <a:t>grotendeels</a:t>
            </a:r>
            <a:r>
              <a:rPr sz="1300" b="0" i="1" dirty="0">
                <a:latin typeface="Calibri"/>
              </a:rPr>
              <a:t> </a:t>
            </a:r>
            <a:r>
              <a:rPr sz="1300" b="0" i="1" dirty="0" err="1">
                <a:latin typeface="Calibri"/>
              </a:rPr>
              <a:t>impliciet</a:t>
            </a:r>
            <a:r>
              <a:rPr sz="1300" b="0" i="1" dirty="0">
                <a:latin typeface="Calibri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97280"/>
            <a:ext cx="3657600" cy="411480"/>
          </a:xfrm>
          <a:prstGeom prst="rect">
            <a:avLst/>
          </a:prstGeom>
          <a:solidFill>
            <a:srgbClr val="DB0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1152837"/>
            <a:ext cx="36576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Impliciet → problemen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600200"/>
            <a:ext cx="34747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A1A1A"/>
                </a:solidFill>
                <a:latin typeface="Calibri"/>
              </a:rPr>
              <a:t>✗  Wrijving neemt toe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2194560"/>
            <a:ext cx="34747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A1A1A"/>
                </a:solidFill>
                <a:latin typeface="Calibri"/>
              </a:rPr>
              <a:t>✗  Vertrouwen daalt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2788920"/>
            <a:ext cx="34747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A1A1A"/>
                </a:solidFill>
                <a:latin typeface="Calibri"/>
              </a:rPr>
              <a:t>✗  Voortgang stagneert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1097280"/>
            <a:ext cx="3657600" cy="41148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029200" y="1165860"/>
            <a:ext cx="36576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 dirty="0" err="1">
                <a:solidFill>
                  <a:srgbClr val="FFFFFF"/>
                </a:solidFill>
                <a:latin typeface="Calibri"/>
              </a:rPr>
              <a:t>Expliciet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 → </a:t>
            </a:r>
            <a:r>
              <a:rPr sz="1300" b="1" i="0" dirty="0" err="1">
                <a:solidFill>
                  <a:srgbClr val="FFFFFF"/>
                </a:solidFill>
                <a:latin typeface="Calibri"/>
              </a:rPr>
              <a:t>resultaat</a:t>
            </a: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0640" y="1600200"/>
            <a:ext cx="34747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A1A1A"/>
                </a:solidFill>
                <a:latin typeface="Calibri"/>
              </a:rPr>
              <a:t>✓  Alignment neemt toe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0640" y="2194560"/>
            <a:ext cx="34747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A1A1A"/>
                </a:solidFill>
                <a:latin typeface="Calibri"/>
              </a:rPr>
              <a:t>✓  Waarde wordt zichtbaar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0640" y="2788920"/>
            <a:ext cx="34747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1A1A1A"/>
                </a:solidFill>
                <a:latin typeface="Calibri"/>
              </a:rPr>
              <a:t>✓  Samenwerking werkt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89903"/>
            <a:ext cx="8229600" cy="307777"/>
          </a:xfrm>
          <a:prstGeom prst="rect">
            <a:avLst/>
          </a:prstGeom>
          <a:solidFill>
            <a:srgbClr val="FFDD00"/>
          </a:solidFill>
        </p:spPr>
        <p:txBody>
          <a:bodyPr wrap="square">
            <a:spAutoFit/>
          </a:bodyPr>
          <a:lstStyle/>
          <a:p>
            <a:pPr algn="ctr"/>
            <a:r>
              <a:rPr sz="1400" b="1" i="0" dirty="0">
                <a:latin typeface="Calibri"/>
              </a:rPr>
              <a:t>Maak </a:t>
            </a:r>
            <a:r>
              <a:rPr sz="1400" b="1" i="0" dirty="0" err="1">
                <a:latin typeface="Calibri"/>
              </a:rPr>
              <a:t>afspraken</a:t>
            </a:r>
            <a:r>
              <a:rPr sz="1400" b="1" i="0" dirty="0">
                <a:latin typeface="Calibri"/>
              </a:rPr>
              <a:t> </a:t>
            </a:r>
            <a:r>
              <a:rPr sz="1400" b="1" i="0" dirty="0" err="1">
                <a:latin typeface="Calibri"/>
              </a:rPr>
              <a:t>expliciet</a:t>
            </a:r>
            <a:r>
              <a:rPr sz="1400" b="1" i="0" dirty="0">
                <a:latin typeface="Calibri"/>
              </a:rPr>
              <a:t>  →  Maak </a:t>
            </a:r>
            <a:r>
              <a:rPr sz="1400" b="1" i="0" dirty="0" err="1">
                <a:latin typeface="Calibri"/>
              </a:rPr>
              <a:t>waarde</a:t>
            </a:r>
            <a:r>
              <a:rPr sz="1400" b="1" i="0" dirty="0">
                <a:latin typeface="Calibri"/>
              </a:rPr>
              <a:t> </a:t>
            </a:r>
            <a:r>
              <a:rPr sz="1400" b="1" i="0" dirty="0" err="1">
                <a:latin typeface="Calibri"/>
              </a:rPr>
              <a:t>zichtbaar</a:t>
            </a:r>
            <a:endParaRPr sz="1400" b="1" i="0" dirty="0"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82880" y="481888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FFFFFF"/>
                </a:solidFill>
                <a:latin typeface="Calibri"/>
              </a:rPr>
              <a:t>Two4C – Making Value Visible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F476F-3C7C-79D3-1A87-C934FC9D9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9B2750-8748-4203-75A0-517595540E45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F464C-F0F2-0FE7-B58F-6FFED1702569}"/>
              </a:ext>
            </a:extLst>
          </p:cNvPr>
          <p:cNvSpPr txBox="1"/>
          <p:nvPr/>
        </p:nvSpPr>
        <p:spPr>
          <a:xfrm>
            <a:off x="457200" y="182880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b="1" dirty="0" err="1">
                <a:solidFill>
                  <a:srgbClr val="007A65"/>
                </a:solidFill>
                <a:latin typeface="Calibri"/>
              </a:rPr>
              <a:t>Jede</a:t>
            </a:r>
            <a:r>
              <a:rPr lang="nl-NL" sz="2200" b="1" dirty="0">
                <a:solidFill>
                  <a:srgbClr val="007A65"/>
                </a:solidFill>
                <a:latin typeface="Calibri"/>
              </a:rPr>
              <a:t> </a:t>
            </a:r>
            <a:r>
              <a:rPr lang="nl-NL" sz="2200" b="1" dirty="0" err="1">
                <a:solidFill>
                  <a:srgbClr val="007A65"/>
                </a:solidFill>
                <a:latin typeface="Calibri"/>
              </a:rPr>
              <a:t>zusammenarbeit</a:t>
            </a:r>
            <a:r>
              <a:rPr lang="nl-NL" sz="2200" b="1" dirty="0">
                <a:solidFill>
                  <a:srgbClr val="007A65"/>
                </a:solidFill>
                <a:latin typeface="Calibri"/>
              </a:rPr>
              <a:t> </a:t>
            </a:r>
            <a:r>
              <a:rPr lang="nl-NL" sz="2400" b="1" dirty="0" err="1">
                <a:solidFill>
                  <a:srgbClr val="009C82"/>
                </a:solidFill>
              </a:rPr>
              <a:t>basiert</a:t>
            </a:r>
            <a:r>
              <a:rPr lang="nl-NL" sz="2400" b="1" dirty="0">
                <a:solidFill>
                  <a:srgbClr val="009C82"/>
                </a:solidFill>
              </a:rPr>
              <a:t> </a:t>
            </a:r>
            <a:r>
              <a:rPr lang="nl-NL" sz="2400" b="1" dirty="0" err="1">
                <a:solidFill>
                  <a:srgbClr val="009C82"/>
                </a:solidFill>
              </a:rPr>
              <a:t>auf</a:t>
            </a:r>
            <a:r>
              <a:rPr lang="nl-NL" sz="2400" b="1" dirty="0">
                <a:solidFill>
                  <a:srgbClr val="009C82"/>
                </a:solidFill>
              </a:rPr>
              <a:t> </a:t>
            </a:r>
            <a:r>
              <a:rPr lang="nl-NL" sz="2400" b="1" dirty="0" err="1">
                <a:solidFill>
                  <a:srgbClr val="009C82"/>
                </a:solidFill>
              </a:rPr>
              <a:t>Vereinbarungen</a:t>
            </a:r>
            <a:r>
              <a:rPr lang="nl-NL" sz="2200" b="1" dirty="0">
                <a:solidFill>
                  <a:srgbClr val="009C82"/>
                </a:solidFill>
                <a:latin typeface="Calibri"/>
              </a:rPr>
              <a:t> </a:t>
            </a:r>
            <a:r>
              <a:rPr lang="nl-NL" sz="2200" b="1" i="0" dirty="0">
                <a:solidFill>
                  <a:srgbClr val="009C82"/>
                </a:solidFill>
                <a:latin typeface="Calibri"/>
              </a:rPr>
              <a:t> </a:t>
            </a:r>
            <a:endParaRPr sz="2200" b="1" i="0" dirty="0">
              <a:solidFill>
                <a:srgbClr val="009C82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5D863-AA5C-C67D-FBF6-35CF864AA280}"/>
              </a:ext>
            </a:extLst>
          </p:cNvPr>
          <p:cNvSpPr txBox="1"/>
          <p:nvPr/>
        </p:nvSpPr>
        <p:spPr>
          <a:xfrm>
            <a:off x="457200" y="658368"/>
            <a:ext cx="822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/>
              <a:t>(</a:t>
            </a:r>
            <a:r>
              <a:rPr lang="nl-NL" sz="1400" i="1" dirty="0" err="1"/>
              <a:t>größtenteils</a:t>
            </a:r>
            <a:r>
              <a:rPr lang="nl-NL" sz="1400" i="1" dirty="0"/>
              <a:t> </a:t>
            </a:r>
            <a:r>
              <a:rPr lang="nl-NL" sz="1400" i="1" dirty="0" err="1"/>
              <a:t>implizit</a:t>
            </a:r>
            <a:r>
              <a:rPr lang="nl-NL" sz="1400" i="1" dirty="0"/>
              <a:t>)</a:t>
            </a:r>
            <a:endParaRPr sz="1300" b="0" i="1" dirty="0">
              <a:solidFill>
                <a:srgbClr val="888885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74049-D1DF-5E1D-55EE-26ADA6B7BAA3}"/>
              </a:ext>
            </a:extLst>
          </p:cNvPr>
          <p:cNvSpPr/>
          <p:nvPr/>
        </p:nvSpPr>
        <p:spPr>
          <a:xfrm>
            <a:off x="457200" y="1097280"/>
            <a:ext cx="3657600" cy="411480"/>
          </a:xfrm>
          <a:prstGeom prst="rect">
            <a:avLst/>
          </a:prstGeom>
          <a:solidFill>
            <a:srgbClr val="DB0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33132-F3DE-99C1-4C67-ADFFA36373F0}"/>
              </a:ext>
            </a:extLst>
          </p:cNvPr>
          <p:cNvSpPr txBox="1"/>
          <p:nvPr/>
        </p:nvSpPr>
        <p:spPr>
          <a:xfrm>
            <a:off x="457200" y="1152837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 dirty="0" err="1">
                <a:solidFill>
                  <a:srgbClr val="FFFFFF"/>
                </a:solidFill>
                <a:latin typeface="Calibri"/>
              </a:rPr>
              <a:t>Impli</a:t>
            </a:r>
            <a:r>
              <a:rPr lang="nl-NL" sz="1300" b="1" i="0" dirty="0" err="1">
                <a:solidFill>
                  <a:srgbClr val="FFFFFF"/>
                </a:solidFill>
                <a:latin typeface="Calibri"/>
              </a:rPr>
              <a:t>zi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t → </a:t>
            </a:r>
            <a:r>
              <a:rPr lang="nl-NL" sz="1300" b="1" dirty="0">
                <a:solidFill>
                  <a:srgbClr val="FFFFFF"/>
                </a:solidFill>
                <a:latin typeface="Calibri"/>
              </a:rPr>
              <a:t>P</a:t>
            </a:r>
            <a:r>
              <a:rPr sz="1300" b="1" i="0" dirty="0" err="1">
                <a:solidFill>
                  <a:srgbClr val="FFFFFF"/>
                </a:solidFill>
                <a:latin typeface="Calibri"/>
              </a:rPr>
              <a:t>robleme</a:t>
            </a: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D6E87-758D-B26B-3511-0C74FA689E39}"/>
              </a:ext>
            </a:extLst>
          </p:cNvPr>
          <p:cNvSpPr txBox="1"/>
          <p:nvPr/>
        </p:nvSpPr>
        <p:spPr>
          <a:xfrm>
            <a:off x="548640" y="1600200"/>
            <a:ext cx="347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0" i="0" dirty="0">
                <a:solidFill>
                  <a:srgbClr val="1A1A1A"/>
                </a:solidFill>
                <a:latin typeface="Calibri"/>
              </a:rPr>
              <a:t>✗  </a:t>
            </a:r>
            <a:r>
              <a:rPr lang="nl-NL" sz="1200" dirty="0"/>
              <a:t>Konfliktpotential nimmt zu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CC5BE-5FD0-D2A8-25AC-ADBA8782D0C0}"/>
              </a:ext>
            </a:extLst>
          </p:cNvPr>
          <p:cNvSpPr txBox="1"/>
          <p:nvPr/>
        </p:nvSpPr>
        <p:spPr>
          <a:xfrm>
            <a:off x="548640" y="2194560"/>
            <a:ext cx="347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0" i="0" dirty="0">
                <a:solidFill>
                  <a:srgbClr val="1A1A1A"/>
                </a:solidFill>
                <a:latin typeface="Calibri"/>
              </a:rPr>
              <a:t>✗  </a:t>
            </a:r>
            <a:r>
              <a:rPr lang="nl-NL" sz="1200" dirty="0" err="1"/>
              <a:t>Vertrauen</a:t>
            </a:r>
            <a:r>
              <a:rPr lang="nl-NL" sz="1200" dirty="0"/>
              <a:t> </a:t>
            </a:r>
            <a:r>
              <a:rPr lang="nl-NL" sz="1200" dirty="0" err="1"/>
              <a:t>sinkt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84DA0-C068-3793-D999-2704898DF2F2}"/>
              </a:ext>
            </a:extLst>
          </p:cNvPr>
          <p:cNvSpPr txBox="1"/>
          <p:nvPr/>
        </p:nvSpPr>
        <p:spPr>
          <a:xfrm>
            <a:off x="548640" y="2788920"/>
            <a:ext cx="347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0" i="0" dirty="0">
                <a:solidFill>
                  <a:srgbClr val="1A1A1A"/>
                </a:solidFill>
                <a:latin typeface="Calibri"/>
              </a:rPr>
              <a:t>✗  </a:t>
            </a:r>
            <a:r>
              <a:rPr lang="nl-NL" sz="1200" dirty="0" err="1"/>
              <a:t>Fortschritt</a:t>
            </a:r>
            <a:r>
              <a:rPr lang="nl-NL" sz="1200" dirty="0"/>
              <a:t> </a:t>
            </a:r>
            <a:r>
              <a:rPr lang="nl-NL" sz="1200" dirty="0" err="1"/>
              <a:t>stagniert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2BD2C-DC02-9905-4D38-28541096A3C4}"/>
              </a:ext>
            </a:extLst>
          </p:cNvPr>
          <p:cNvSpPr/>
          <p:nvPr/>
        </p:nvSpPr>
        <p:spPr>
          <a:xfrm>
            <a:off x="5029200" y="1097280"/>
            <a:ext cx="3657600" cy="41148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58940-BF3C-AB8C-9362-DE7C5659B387}"/>
              </a:ext>
            </a:extLst>
          </p:cNvPr>
          <p:cNvSpPr txBox="1"/>
          <p:nvPr/>
        </p:nvSpPr>
        <p:spPr>
          <a:xfrm>
            <a:off x="5029200" y="1165860"/>
            <a:ext cx="36576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 dirty="0" err="1">
                <a:solidFill>
                  <a:srgbClr val="FFFFFF"/>
                </a:solidFill>
                <a:latin typeface="Calibri"/>
              </a:rPr>
              <a:t>Expliciet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 → </a:t>
            </a:r>
            <a:r>
              <a:rPr lang="de-DE" sz="1300" b="1" i="0" dirty="0">
                <a:solidFill>
                  <a:srgbClr val="FFFFFF"/>
                </a:solidFill>
                <a:latin typeface="Calibri"/>
              </a:rPr>
              <a:t>Resultat</a:t>
            </a: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34DA96-B0A4-1067-84F9-E8453C73E506}"/>
              </a:ext>
            </a:extLst>
          </p:cNvPr>
          <p:cNvSpPr txBox="1"/>
          <p:nvPr/>
        </p:nvSpPr>
        <p:spPr>
          <a:xfrm>
            <a:off x="5120640" y="1600200"/>
            <a:ext cx="347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0" i="0" dirty="0">
                <a:solidFill>
                  <a:srgbClr val="1A1A1A"/>
                </a:solidFill>
                <a:latin typeface="Calibri"/>
              </a:rPr>
              <a:t>✓  </a:t>
            </a:r>
            <a:r>
              <a:rPr lang="nl-NL" sz="1200" dirty="0" err="1"/>
              <a:t>Alignment</a:t>
            </a:r>
            <a:r>
              <a:rPr lang="nl-NL" sz="1200" dirty="0"/>
              <a:t> </a:t>
            </a:r>
            <a:r>
              <a:rPr lang="nl-NL" sz="1200" dirty="0" err="1"/>
              <a:t>steigt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9CC616-91D7-C6BD-5207-99C1180A85EF}"/>
              </a:ext>
            </a:extLst>
          </p:cNvPr>
          <p:cNvSpPr txBox="1"/>
          <p:nvPr/>
        </p:nvSpPr>
        <p:spPr>
          <a:xfrm>
            <a:off x="5120640" y="2194560"/>
            <a:ext cx="347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0" i="0" dirty="0">
                <a:solidFill>
                  <a:srgbClr val="1A1A1A"/>
                </a:solidFill>
                <a:latin typeface="Calibri"/>
              </a:rPr>
              <a:t>✓  </a:t>
            </a:r>
            <a:r>
              <a:rPr lang="nl-NL" sz="1200" dirty="0" err="1"/>
              <a:t>Wert</a:t>
            </a:r>
            <a:r>
              <a:rPr lang="nl-NL" sz="1200" dirty="0"/>
              <a:t> </a:t>
            </a:r>
            <a:r>
              <a:rPr lang="nl-NL" sz="1200" dirty="0" err="1"/>
              <a:t>wird</a:t>
            </a:r>
            <a:r>
              <a:rPr lang="nl-NL" sz="1200" dirty="0"/>
              <a:t> </a:t>
            </a:r>
            <a:r>
              <a:rPr lang="nl-NL" sz="1200" dirty="0" err="1"/>
              <a:t>sichtbar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87E1CD-5A9C-DFE9-AF7B-FE2B52CCE67E}"/>
              </a:ext>
            </a:extLst>
          </p:cNvPr>
          <p:cNvSpPr txBox="1"/>
          <p:nvPr/>
        </p:nvSpPr>
        <p:spPr>
          <a:xfrm>
            <a:off x="5120640" y="2788920"/>
            <a:ext cx="347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0" i="0" dirty="0">
                <a:solidFill>
                  <a:srgbClr val="1A1A1A"/>
                </a:solidFill>
                <a:latin typeface="Calibri"/>
              </a:rPr>
              <a:t>✓  </a:t>
            </a:r>
            <a:r>
              <a:rPr lang="nl-NL" sz="1200" dirty="0" err="1"/>
              <a:t>Zusammenarbeit</a:t>
            </a:r>
            <a:r>
              <a:rPr lang="nl-NL" sz="1200" dirty="0"/>
              <a:t> </a:t>
            </a:r>
            <a:r>
              <a:rPr lang="nl-NL" sz="1200" dirty="0" err="1"/>
              <a:t>funktioniert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82B1D1-7C7B-263F-2AE4-F6739784E476}"/>
              </a:ext>
            </a:extLst>
          </p:cNvPr>
          <p:cNvSpPr txBox="1"/>
          <p:nvPr/>
        </p:nvSpPr>
        <p:spPr>
          <a:xfrm>
            <a:off x="457200" y="3989903"/>
            <a:ext cx="8229600" cy="307777"/>
          </a:xfrm>
          <a:prstGeom prst="rect">
            <a:avLst/>
          </a:prstGeom>
          <a:solidFill>
            <a:srgbClr val="FFDD00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b="1" dirty="0"/>
              <a:t>Machen Sie Vereinbarungen explizit → machen Sie Wert sichtbar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AACEFC-1940-9D8E-FEE8-607C5A28ABCD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D2238-BDAC-6963-80E3-DAD37C33DBE7}"/>
              </a:ext>
            </a:extLst>
          </p:cNvPr>
          <p:cNvSpPr txBox="1"/>
          <p:nvPr/>
        </p:nvSpPr>
        <p:spPr>
          <a:xfrm>
            <a:off x="182880" y="481888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FFFFFF"/>
                </a:solidFill>
                <a:latin typeface="Calibri"/>
              </a:rPr>
              <a:t>Two4C – Making Value Visible</a:t>
            </a:r>
          </a:p>
        </p:txBody>
      </p:sp>
      <p:pic>
        <p:nvPicPr>
          <p:cNvPr id="19" name="Picture 18" descr="image.png">
            <a:extLst>
              <a:ext uri="{FF2B5EF4-FFF2-40B4-BE49-F238E27FC236}">
                <a16:creationId xmlns:a16="http://schemas.microsoft.com/office/drawing/2014/main" id="{DD842DBE-C450-ADB4-92B0-8939B080B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1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137160"/>
            <a:ext cx="841248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 dirty="0">
                <a:solidFill>
                  <a:srgbClr val="007A65"/>
                </a:solidFill>
                <a:latin typeface="Calibri"/>
              </a:rPr>
              <a:t>De 5 </a:t>
            </a:r>
            <a:r>
              <a:rPr sz="2600" b="1" i="0" dirty="0" err="1">
                <a:solidFill>
                  <a:srgbClr val="007A65"/>
                </a:solidFill>
                <a:latin typeface="Calibri"/>
              </a:rPr>
              <a:t>Afsprakenvragen</a:t>
            </a:r>
            <a:endParaRPr sz="2600" b="1" i="0" dirty="0">
              <a:solidFill>
                <a:srgbClr val="007A65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" y="822960"/>
            <a:ext cx="1554480" cy="356616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20040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" y="141732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1" i="0" dirty="0">
                <a:solidFill>
                  <a:srgbClr val="FFFFFF"/>
                </a:solidFill>
                <a:latin typeface="Calibri"/>
              </a:rPr>
              <a:t>Waarde</a:t>
            </a: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" y="1920240"/>
            <a:ext cx="1554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Wat willen we samen bereiken?</a:t>
            </a:r>
            <a:endParaRPr sz="10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9112" y="822960"/>
            <a:ext cx="1554480" cy="3566160"/>
          </a:xfrm>
          <a:prstGeom prst="rect">
            <a:avLst/>
          </a:prstGeom>
          <a:solidFill>
            <a:srgbClr val="1A8A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39112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9112" y="141732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Bijdrage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9112" y="1920240"/>
            <a:ext cx="155448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>
                <a:solidFill>
                  <a:srgbClr val="E8F8F5"/>
                </a:solidFill>
                <a:latin typeface="Calibri"/>
              </a:rPr>
              <a:t>Wie brengt
wat mee?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58183" y="822960"/>
            <a:ext cx="1554480" cy="356616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758183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8183" y="141732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Beslissing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8183" y="1920240"/>
            <a:ext cx="155448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>
                <a:solidFill>
                  <a:srgbClr val="E8F8F5"/>
                </a:solidFill>
                <a:latin typeface="Calibri"/>
              </a:rPr>
              <a:t>Wie beslist
wat, wanneer?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77255" y="822960"/>
            <a:ext cx="1554480" cy="3566160"/>
          </a:xfrm>
          <a:prstGeom prst="rect">
            <a:avLst/>
          </a:prstGeom>
          <a:solidFill>
            <a:srgbClr val="2DB3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77255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7255" y="141732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Voordelen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7255" y="1920240"/>
            <a:ext cx="155448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>
                <a:solidFill>
                  <a:srgbClr val="E8F8F5"/>
                </a:solidFill>
                <a:latin typeface="Calibri"/>
              </a:rPr>
              <a:t>Wie krijgt
wat terug?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96327" y="822960"/>
            <a:ext cx="1554480" cy="3566160"/>
          </a:xfrm>
          <a:prstGeom prst="rect">
            <a:avLst/>
          </a:prstGeom>
          <a:solidFill>
            <a:srgbClr val="85CE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196327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96327" y="141732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Aanpassing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96327" y="1920240"/>
            <a:ext cx="155448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 dirty="0">
                <a:solidFill>
                  <a:srgbClr val="E8F8F5"/>
                </a:solidFill>
                <a:latin typeface="Calibri"/>
              </a:rPr>
              <a:t>Hoe </a:t>
            </a:r>
            <a:r>
              <a:rPr sz="1000" b="0" i="0" dirty="0" err="1">
                <a:solidFill>
                  <a:srgbClr val="E8F8F5"/>
                </a:solidFill>
                <a:latin typeface="Calibri"/>
              </a:rPr>
              <a:t>bijstellen</a:t>
            </a:r>
            <a:r>
              <a:rPr sz="1000" b="0" i="0" dirty="0">
                <a:solidFill>
                  <a:srgbClr val="E8F8F5"/>
                </a:solidFill>
                <a:latin typeface="Calibri"/>
              </a:rPr>
              <a:t>
</a:t>
            </a:r>
            <a:r>
              <a:rPr sz="1000" b="0" i="0" dirty="0" err="1">
                <a:solidFill>
                  <a:srgbClr val="E8F8F5"/>
                </a:solidFill>
                <a:latin typeface="Calibri"/>
              </a:rPr>
              <a:t>als</a:t>
            </a:r>
            <a:r>
              <a:rPr sz="1000" b="0" i="0" dirty="0">
                <a:solidFill>
                  <a:srgbClr val="E8F8F5"/>
                </a:solidFill>
                <a:latin typeface="Calibri"/>
              </a:rPr>
              <a:t> </a:t>
            </a:r>
            <a:r>
              <a:rPr sz="1000" b="0" i="0" dirty="0" err="1">
                <a:solidFill>
                  <a:srgbClr val="E8F8F5"/>
                </a:solidFill>
                <a:latin typeface="Calibri"/>
              </a:rPr>
              <a:t>iets</a:t>
            </a:r>
            <a:r>
              <a:rPr sz="1000" b="0" i="0" dirty="0">
                <a:solidFill>
                  <a:srgbClr val="E8F8F5"/>
                </a:solidFill>
                <a:latin typeface="Calibri"/>
              </a:rPr>
              <a:t> </a:t>
            </a:r>
            <a:r>
              <a:rPr sz="1000" b="0" i="0" dirty="0" err="1">
                <a:solidFill>
                  <a:srgbClr val="E8F8F5"/>
                </a:solidFill>
                <a:latin typeface="Calibri"/>
              </a:rPr>
              <a:t>verandert</a:t>
            </a:r>
            <a:r>
              <a:rPr sz="1000" b="0" i="0" dirty="0">
                <a:solidFill>
                  <a:srgbClr val="E8F8F5"/>
                </a:solidFill>
                <a:latin typeface="Calibri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760" y="4498848"/>
            <a:ext cx="8412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1" dirty="0">
                <a:latin typeface="Calibri"/>
              </a:rPr>
              <a:t>Dit </a:t>
            </a:r>
            <a:r>
              <a:rPr sz="1200" b="0" i="1" dirty="0" err="1">
                <a:latin typeface="Calibri"/>
              </a:rPr>
              <a:t>zijn</a:t>
            </a:r>
            <a:r>
              <a:rPr sz="1200" b="0" i="1" dirty="0">
                <a:latin typeface="Calibri"/>
              </a:rPr>
              <a:t> de </a:t>
            </a:r>
            <a:r>
              <a:rPr sz="1200" b="0" i="1" dirty="0" err="1">
                <a:latin typeface="Calibri"/>
              </a:rPr>
              <a:t>vragen</a:t>
            </a:r>
            <a:r>
              <a:rPr sz="1200" b="0" i="1" dirty="0">
                <a:latin typeface="Calibri"/>
              </a:rPr>
              <a:t> die je </a:t>
            </a:r>
            <a:r>
              <a:rPr sz="1200" b="0" i="1" dirty="0" err="1">
                <a:latin typeface="Calibri"/>
              </a:rPr>
              <a:t>altijd</a:t>
            </a:r>
            <a:r>
              <a:rPr sz="1200" b="0" i="1" dirty="0">
                <a:latin typeface="Calibri"/>
              </a:rPr>
              <a:t> </a:t>
            </a:r>
            <a:r>
              <a:rPr sz="1200" b="0" i="1" dirty="0" err="1">
                <a:latin typeface="Calibri"/>
              </a:rPr>
              <a:t>moet</a:t>
            </a:r>
            <a:r>
              <a:rPr sz="1200" b="0" i="1" dirty="0">
                <a:latin typeface="Calibri"/>
              </a:rPr>
              <a:t> </a:t>
            </a:r>
            <a:r>
              <a:rPr sz="1200" b="0" i="1" dirty="0" err="1">
                <a:latin typeface="Calibri"/>
              </a:rPr>
              <a:t>kunnen</a:t>
            </a:r>
            <a:r>
              <a:rPr sz="1200" b="0" i="1" dirty="0">
                <a:latin typeface="Calibri"/>
              </a:rPr>
              <a:t> </a:t>
            </a:r>
            <a:r>
              <a:rPr sz="1200" b="0" i="1" dirty="0" err="1">
                <a:latin typeface="Calibri"/>
              </a:rPr>
              <a:t>beantwoorden</a:t>
            </a:r>
            <a:r>
              <a:rPr sz="1200" b="0" i="1" dirty="0">
                <a:latin typeface="Calibri"/>
              </a:rPr>
              <a:t> in </a:t>
            </a:r>
            <a:r>
              <a:rPr sz="1200" b="0" i="1" dirty="0" err="1">
                <a:latin typeface="Calibri"/>
              </a:rPr>
              <a:t>een</a:t>
            </a:r>
            <a:r>
              <a:rPr sz="1200" b="0" i="1" dirty="0">
                <a:latin typeface="Calibri"/>
              </a:rPr>
              <a:t> </a:t>
            </a:r>
            <a:r>
              <a:rPr sz="1200" b="0" i="1" dirty="0" err="1">
                <a:latin typeface="Calibri"/>
              </a:rPr>
              <a:t>samenwerking</a:t>
            </a:r>
            <a:r>
              <a:rPr sz="1200" b="0" i="1" dirty="0">
                <a:latin typeface="Calibri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90FAA-FBE6-5D70-9945-3FA710CA2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1E48AD-0843-F693-2541-C3A735D4EDAF}"/>
              </a:ext>
            </a:extLst>
          </p:cNvPr>
          <p:cNvSpPr txBox="1"/>
          <p:nvPr/>
        </p:nvSpPr>
        <p:spPr>
          <a:xfrm>
            <a:off x="365760" y="137160"/>
            <a:ext cx="84124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rgbClr val="009C82"/>
                </a:solidFill>
              </a:rPr>
              <a:t>Die 5 Fragen der Vereinbarung</a:t>
            </a:r>
            <a:endParaRPr sz="2600" b="1" i="0" dirty="0">
              <a:solidFill>
                <a:srgbClr val="009C82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6823DC-4323-CB6D-5B77-3843C4FFECA5}"/>
              </a:ext>
            </a:extLst>
          </p:cNvPr>
          <p:cNvSpPr/>
          <p:nvPr/>
        </p:nvSpPr>
        <p:spPr>
          <a:xfrm>
            <a:off x="320040" y="822960"/>
            <a:ext cx="1554480" cy="356616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520C7-EC7B-9642-E840-C7A0A84771CB}"/>
              </a:ext>
            </a:extLst>
          </p:cNvPr>
          <p:cNvSpPr txBox="1"/>
          <p:nvPr/>
        </p:nvSpPr>
        <p:spPr>
          <a:xfrm>
            <a:off x="320040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30377-946B-4FFD-1792-CB5063088B05}"/>
              </a:ext>
            </a:extLst>
          </p:cNvPr>
          <p:cNvSpPr txBox="1"/>
          <p:nvPr/>
        </p:nvSpPr>
        <p:spPr>
          <a:xfrm>
            <a:off x="320040" y="1417320"/>
            <a:ext cx="15544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 dirty="0">
                <a:solidFill>
                  <a:srgbClr val="FFFFFF"/>
                </a:solidFill>
                <a:latin typeface="Calibri"/>
              </a:rPr>
              <a:t>W</a:t>
            </a:r>
            <a:r>
              <a:rPr lang="nl-NL" sz="1300" b="1" i="0" dirty="0" err="1">
                <a:solidFill>
                  <a:srgbClr val="FFFFFF"/>
                </a:solidFill>
                <a:latin typeface="Calibri"/>
              </a:rPr>
              <a:t>ert</a:t>
            </a: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21E5C-9F69-1A1F-E6C4-CB1FAE752999}"/>
              </a:ext>
            </a:extLst>
          </p:cNvPr>
          <p:cNvSpPr txBox="1"/>
          <p:nvPr/>
        </p:nvSpPr>
        <p:spPr>
          <a:xfrm>
            <a:off x="320040" y="1920240"/>
            <a:ext cx="1554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E8F8F5"/>
                </a:solidFill>
              </a:rPr>
              <a:t>Was wollen wir gemeinsam schaffen?</a:t>
            </a:r>
            <a:endParaRPr sz="1000" b="0" i="0" dirty="0">
              <a:solidFill>
                <a:srgbClr val="E8F8F5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18CFE-4C6F-857D-39EB-1534B165E2CE}"/>
              </a:ext>
            </a:extLst>
          </p:cNvPr>
          <p:cNvSpPr/>
          <p:nvPr/>
        </p:nvSpPr>
        <p:spPr>
          <a:xfrm>
            <a:off x="2039112" y="822960"/>
            <a:ext cx="1554480" cy="3566160"/>
          </a:xfrm>
          <a:prstGeom prst="rect">
            <a:avLst/>
          </a:prstGeom>
          <a:solidFill>
            <a:srgbClr val="1A8A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A0997-1ECF-3CB6-53F3-9CF555E68349}"/>
              </a:ext>
            </a:extLst>
          </p:cNvPr>
          <p:cNvSpPr txBox="1"/>
          <p:nvPr/>
        </p:nvSpPr>
        <p:spPr>
          <a:xfrm>
            <a:off x="2039112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0D45E-114B-8276-3AE1-5C707445F897}"/>
              </a:ext>
            </a:extLst>
          </p:cNvPr>
          <p:cNvSpPr txBox="1"/>
          <p:nvPr/>
        </p:nvSpPr>
        <p:spPr>
          <a:xfrm>
            <a:off x="2039112" y="1417320"/>
            <a:ext cx="15544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300" b="1" i="0" dirty="0" err="1">
                <a:solidFill>
                  <a:srgbClr val="FFFFFF"/>
                </a:solidFill>
                <a:latin typeface="Calibri"/>
              </a:rPr>
              <a:t>Be</a:t>
            </a:r>
            <a:r>
              <a:rPr lang="nl-NL" sz="1300" b="1" dirty="0" err="1">
                <a:solidFill>
                  <a:srgbClr val="FFFFFF"/>
                </a:solidFill>
                <a:latin typeface="Calibri"/>
              </a:rPr>
              <a:t>itrag</a:t>
            </a: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CEDB1-33BC-8968-9893-8ADA641B96CA}"/>
              </a:ext>
            </a:extLst>
          </p:cNvPr>
          <p:cNvSpPr txBox="1"/>
          <p:nvPr/>
        </p:nvSpPr>
        <p:spPr>
          <a:xfrm>
            <a:off x="2039112" y="1920240"/>
            <a:ext cx="15544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dirty="0" err="1">
                <a:solidFill>
                  <a:schemeClr val="bg1"/>
                </a:solidFill>
              </a:rPr>
              <a:t>Wer</a:t>
            </a:r>
            <a:r>
              <a:rPr lang="nl-NL" sz="1000" dirty="0">
                <a:solidFill>
                  <a:schemeClr val="bg1"/>
                </a:solidFill>
              </a:rPr>
              <a:t> </a:t>
            </a:r>
            <a:r>
              <a:rPr lang="nl-NL" sz="1000" dirty="0" err="1">
                <a:solidFill>
                  <a:schemeClr val="bg1"/>
                </a:solidFill>
              </a:rPr>
              <a:t>bringt</a:t>
            </a:r>
            <a:r>
              <a:rPr lang="nl-NL" sz="1000" dirty="0">
                <a:solidFill>
                  <a:schemeClr val="bg1"/>
                </a:solidFill>
              </a:rPr>
              <a:t> was </a:t>
            </a:r>
            <a:r>
              <a:rPr lang="nl-NL" sz="1000" dirty="0" err="1">
                <a:solidFill>
                  <a:schemeClr val="bg1"/>
                </a:solidFill>
              </a:rPr>
              <a:t>ein</a:t>
            </a:r>
            <a:r>
              <a:rPr lang="nl-NL" sz="1000" dirty="0">
                <a:solidFill>
                  <a:schemeClr val="bg1"/>
                </a:solidFill>
              </a:rPr>
              <a:t>?</a:t>
            </a:r>
            <a:endParaRPr sz="10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C5333-5096-C1A9-9E6D-9A2753C500A9}"/>
              </a:ext>
            </a:extLst>
          </p:cNvPr>
          <p:cNvSpPr/>
          <p:nvPr/>
        </p:nvSpPr>
        <p:spPr>
          <a:xfrm>
            <a:off x="3758183" y="822960"/>
            <a:ext cx="1554480" cy="356616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668DC-F55C-539C-8924-F2E287C7D3E6}"/>
              </a:ext>
            </a:extLst>
          </p:cNvPr>
          <p:cNvSpPr txBox="1"/>
          <p:nvPr/>
        </p:nvSpPr>
        <p:spPr>
          <a:xfrm>
            <a:off x="3758183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E2AD1-CD0C-9713-29FD-CD8494AA7463}"/>
              </a:ext>
            </a:extLst>
          </p:cNvPr>
          <p:cNvSpPr txBox="1"/>
          <p:nvPr/>
        </p:nvSpPr>
        <p:spPr>
          <a:xfrm>
            <a:off x="3758183" y="1417320"/>
            <a:ext cx="15544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dirty="0" err="1">
                <a:solidFill>
                  <a:schemeClr val="bg1"/>
                </a:solidFill>
              </a:rPr>
              <a:t>Entscheidung</a:t>
            </a:r>
            <a:br>
              <a:rPr lang="nl-NL" sz="1400" dirty="0"/>
            </a:b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E3C9D9-2532-2856-5AE5-106960E5EB85}"/>
              </a:ext>
            </a:extLst>
          </p:cNvPr>
          <p:cNvSpPr txBox="1"/>
          <p:nvPr/>
        </p:nvSpPr>
        <p:spPr>
          <a:xfrm>
            <a:off x="3758183" y="1920240"/>
            <a:ext cx="1554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dirty="0" err="1">
                <a:solidFill>
                  <a:schemeClr val="bg1"/>
                </a:solidFill>
              </a:rPr>
              <a:t>Wer</a:t>
            </a:r>
            <a:r>
              <a:rPr lang="nl-NL" sz="1000" dirty="0">
                <a:solidFill>
                  <a:schemeClr val="bg1"/>
                </a:solidFill>
              </a:rPr>
              <a:t> </a:t>
            </a:r>
            <a:r>
              <a:rPr lang="nl-NL" sz="1000" dirty="0" err="1">
                <a:solidFill>
                  <a:schemeClr val="bg1"/>
                </a:solidFill>
              </a:rPr>
              <a:t>entscheidet</a:t>
            </a:r>
            <a:r>
              <a:rPr lang="nl-NL" sz="1000" dirty="0">
                <a:solidFill>
                  <a:schemeClr val="bg1"/>
                </a:solidFill>
              </a:rPr>
              <a:t> was, </a:t>
            </a:r>
            <a:r>
              <a:rPr lang="nl-NL" sz="1000" dirty="0" err="1">
                <a:solidFill>
                  <a:schemeClr val="bg1"/>
                </a:solidFill>
              </a:rPr>
              <a:t>wann</a:t>
            </a:r>
            <a:r>
              <a:rPr lang="nl-NL" sz="1000" dirty="0">
                <a:solidFill>
                  <a:schemeClr val="bg1"/>
                </a:solidFill>
              </a:rPr>
              <a:t>?</a:t>
            </a:r>
            <a:endParaRPr sz="10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EFA054-6CCD-E46C-734F-AA50C6C0318D}"/>
              </a:ext>
            </a:extLst>
          </p:cNvPr>
          <p:cNvSpPr/>
          <p:nvPr/>
        </p:nvSpPr>
        <p:spPr>
          <a:xfrm>
            <a:off x="5477255" y="822960"/>
            <a:ext cx="1554480" cy="3566160"/>
          </a:xfrm>
          <a:prstGeom prst="rect">
            <a:avLst/>
          </a:prstGeom>
          <a:solidFill>
            <a:srgbClr val="2DB3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93B318-2D35-FD20-84B4-6C423A427712}"/>
              </a:ext>
            </a:extLst>
          </p:cNvPr>
          <p:cNvSpPr txBox="1"/>
          <p:nvPr/>
        </p:nvSpPr>
        <p:spPr>
          <a:xfrm>
            <a:off x="5477255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9E229-337D-BB2E-00C4-16B86BAB02D9}"/>
              </a:ext>
            </a:extLst>
          </p:cNvPr>
          <p:cNvSpPr txBox="1"/>
          <p:nvPr/>
        </p:nvSpPr>
        <p:spPr>
          <a:xfrm>
            <a:off x="5477255" y="1417320"/>
            <a:ext cx="15544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 dirty="0">
                <a:solidFill>
                  <a:srgbClr val="FFFFFF"/>
                </a:solidFill>
                <a:latin typeface="Calibri"/>
              </a:rPr>
              <a:t>V</a:t>
            </a:r>
            <a:r>
              <a:rPr lang="nl-NL" sz="1300" b="1" i="0" dirty="0" err="1">
                <a:solidFill>
                  <a:srgbClr val="FFFFFF"/>
                </a:solidFill>
                <a:latin typeface="Calibri"/>
              </a:rPr>
              <a:t>orteile</a:t>
            </a:r>
            <a:endParaRPr sz="13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A86DE-E73A-5ED6-DC00-0E38C23796DF}"/>
              </a:ext>
            </a:extLst>
          </p:cNvPr>
          <p:cNvSpPr txBox="1"/>
          <p:nvPr/>
        </p:nvSpPr>
        <p:spPr>
          <a:xfrm>
            <a:off x="5477255" y="1920240"/>
            <a:ext cx="1554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Wer bekommt was zurück?</a:t>
            </a:r>
            <a:endParaRPr sz="10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278A4E-F7DF-2CBD-699F-9306E0124DB8}"/>
              </a:ext>
            </a:extLst>
          </p:cNvPr>
          <p:cNvSpPr/>
          <p:nvPr/>
        </p:nvSpPr>
        <p:spPr>
          <a:xfrm>
            <a:off x="7196327" y="822960"/>
            <a:ext cx="1554480" cy="3566160"/>
          </a:xfrm>
          <a:prstGeom prst="rect">
            <a:avLst/>
          </a:prstGeom>
          <a:solidFill>
            <a:srgbClr val="85CE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E4213A-1470-EB2C-77A8-4C81C24043AB}"/>
              </a:ext>
            </a:extLst>
          </p:cNvPr>
          <p:cNvSpPr txBox="1"/>
          <p:nvPr/>
        </p:nvSpPr>
        <p:spPr>
          <a:xfrm>
            <a:off x="7196327" y="841248"/>
            <a:ext cx="15544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DB9E3C-0FE5-C7B9-3D71-3FB94734E40E}"/>
              </a:ext>
            </a:extLst>
          </p:cNvPr>
          <p:cNvSpPr txBox="1"/>
          <p:nvPr/>
        </p:nvSpPr>
        <p:spPr>
          <a:xfrm>
            <a:off x="7196327" y="1417320"/>
            <a:ext cx="15544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 dirty="0" err="1">
                <a:solidFill>
                  <a:srgbClr val="FFFFFF"/>
                </a:solidFill>
                <a:latin typeface="Calibri"/>
              </a:rPr>
              <a:t>Anpass</a:t>
            </a:r>
            <a:r>
              <a:rPr lang="nl-NL" sz="1300" b="1" i="0" dirty="0">
                <a:solidFill>
                  <a:srgbClr val="FFFFFF"/>
                </a:solidFill>
                <a:latin typeface="Calibri"/>
              </a:rPr>
              <a:t>u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BAB032-09DB-F1B1-9BD4-D30A8B1A58F6}"/>
              </a:ext>
            </a:extLst>
          </p:cNvPr>
          <p:cNvSpPr txBox="1"/>
          <p:nvPr/>
        </p:nvSpPr>
        <p:spPr>
          <a:xfrm>
            <a:off x="7196327" y="1920240"/>
            <a:ext cx="1554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Wie passen wir an, wenn sich etwas ändert?</a:t>
            </a:r>
            <a:endParaRPr sz="10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817908-4F46-D54E-729D-906EE4F27289}"/>
              </a:ext>
            </a:extLst>
          </p:cNvPr>
          <p:cNvSpPr txBox="1"/>
          <p:nvPr/>
        </p:nvSpPr>
        <p:spPr>
          <a:xfrm>
            <a:off x="365760" y="4498848"/>
            <a:ext cx="841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i="1" dirty="0"/>
              <a:t>Dies sind die Fragen, die Sie in jeder Zusammenarbeit beantworten können müssen.</a:t>
            </a:r>
          </a:p>
          <a:p>
            <a:pPr algn="ctr"/>
            <a:r>
              <a:rPr sz="1200" b="0" i="1" dirty="0">
                <a:solidFill>
                  <a:srgbClr val="888885"/>
                </a:solidFill>
                <a:latin typeface="Calibri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2D0EF-488C-F68A-4A36-9E6F8943B5E9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mage.png">
            <a:extLst>
              <a:ext uri="{FF2B5EF4-FFF2-40B4-BE49-F238E27FC236}">
                <a16:creationId xmlns:a16="http://schemas.microsoft.com/office/drawing/2014/main" id="{F617D4F8-4A43-1F69-B6B0-93E44D410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029200" cy="51435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029200" y="0"/>
            <a:ext cx="91440" cy="5143500"/>
          </a:xfrm>
          <a:prstGeom prst="rect">
            <a:avLst/>
          </a:prstGeom>
          <a:solidFill>
            <a:srgbClr val="DB0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120640" y="0"/>
            <a:ext cx="4023360" cy="5143500"/>
          </a:xfrm>
          <a:prstGeom prst="rect">
            <a:avLst/>
          </a:prstGeom>
          <a:solidFill>
            <a:srgbClr val="F5F5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Oval 4"/>
          <p:cNvSpPr/>
          <p:nvPr/>
        </p:nvSpPr>
        <p:spPr>
          <a:xfrm>
            <a:off x="6400800" y="109728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7498079" y="73152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8321040" y="146304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val 7"/>
          <p:cNvSpPr/>
          <p:nvPr/>
        </p:nvSpPr>
        <p:spPr>
          <a:xfrm>
            <a:off x="7132320" y="219456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Oval 8"/>
          <p:cNvSpPr/>
          <p:nvPr/>
        </p:nvSpPr>
        <p:spPr>
          <a:xfrm>
            <a:off x="8138160" y="265176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5943600" y="283464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6766560" y="347472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/>
          <p:cNvSpPr/>
          <p:nvPr/>
        </p:nvSpPr>
        <p:spPr>
          <a:xfrm>
            <a:off x="8229600" y="320040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Oval 12"/>
          <p:cNvSpPr/>
          <p:nvPr/>
        </p:nvSpPr>
        <p:spPr>
          <a:xfrm>
            <a:off x="7589520" y="402336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6217920" y="4206240"/>
            <a:ext cx="109728" cy="109728"/>
          </a:xfrm>
          <a:prstGeom prst="ellipse">
            <a:avLst/>
          </a:prstGeom>
          <a:solidFill>
            <a:srgbClr val="C6C5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20040" y="457200"/>
            <a:ext cx="43891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Wert sichtbar machen durch das Treffen von Vereinbarungen</a:t>
            </a:r>
            <a:r>
              <a:rPr sz="3600" b="1" i="0" dirty="0">
                <a:solidFill>
                  <a:srgbClr val="FFFFFF"/>
                </a:solidFill>
                <a:latin typeface="Calibri"/>
              </a:rPr>
              <a:t>
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192" y="2999452"/>
            <a:ext cx="46134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300" i="1" dirty="0">
                <a:solidFill>
                  <a:srgbClr val="B2E8DF"/>
                </a:solidFill>
                <a:latin typeface="Calibri"/>
              </a:rPr>
              <a:t>Persoonlijk leiderschapsprogramma </a:t>
            </a:r>
            <a:r>
              <a:rPr lang="nl-NL" sz="1300" b="0" i="1" dirty="0">
                <a:solidFill>
                  <a:srgbClr val="B2E8DF"/>
                </a:solidFill>
                <a:latin typeface="Calibri"/>
              </a:rPr>
              <a:t>aangeboden door Saxion </a:t>
            </a:r>
          </a:p>
          <a:p>
            <a:pPr algn="l"/>
            <a:r>
              <a:rPr lang="nl-NL" sz="1300" b="0" i="1" dirty="0">
                <a:solidFill>
                  <a:srgbClr val="B2E8DF"/>
                </a:solidFill>
                <a:latin typeface="Calibri"/>
              </a:rPr>
              <a:t>in het kader van </a:t>
            </a:r>
            <a:r>
              <a:rPr lang="nl-NL" sz="1300" b="0" i="1" dirty="0" err="1">
                <a:solidFill>
                  <a:srgbClr val="B2E8DF"/>
                </a:solidFill>
                <a:latin typeface="Calibri"/>
              </a:rPr>
              <a:t>Interreg</a:t>
            </a:r>
            <a:r>
              <a:rPr lang="nl-NL" sz="1300" b="0" i="1" dirty="0">
                <a:solidFill>
                  <a:srgbClr val="B2E8DF"/>
                </a:solidFill>
                <a:latin typeface="Calibri"/>
              </a:rPr>
              <a:t> Deutschland – Nederland Two4C</a:t>
            </a:r>
            <a:endParaRPr sz="1300" b="0" i="1" dirty="0">
              <a:solidFill>
                <a:srgbClr val="B2E8DF"/>
              </a:solidFill>
              <a:latin typeface="Calibri"/>
            </a:endParaRP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343400"/>
            <a:ext cx="1252603" cy="457200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C5008FD1-7961-5EB9-724E-9534C929FE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9F669ADA-E6F6-9763-1E92-D5AF4874B7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7B2C83D4-FF86-DB7D-8978-71066CAA78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AutoShape 8">
            <a:extLst>
              <a:ext uri="{FF2B5EF4-FFF2-40B4-BE49-F238E27FC236}">
                <a16:creationId xmlns:a16="http://schemas.microsoft.com/office/drawing/2014/main" id="{3A9BDDDC-7289-767E-4307-DE042E42C1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194536AA-F28B-5BD1-6EEB-84786CCD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912" y="0"/>
            <a:ext cx="4434272" cy="51435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5D3F603-D969-C907-7DA2-A209A6853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15968"/>
            <a:ext cx="5033488" cy="855597"/>
          </a:xfrm>
          <a:prstGeom prst="rect">
            <a:avLst/>
          </a:prstGeom>
        </p:spPr>
      </p:pic>
      <p:sp>
        <p:nvSpPr>
          <p:cNvPr id="28" name="AutoShape 2">
            <a:extLst>
              <a:ext uri="{FF2B5EF4-FFF2-40B4-BE49-F238E27FC236}">
                <a16:creationId xmlns:a16="http://schemas.microsoft.com/office/drawing/2014/main" id="{5193127F-288D-5BAC-7E69-995B20948F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028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13716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 dirty="0" err="1">
                <a:solidFill>
                  <a:srgbClr val="007A65"/>
                </a:solidFill>
                <a:latin typeface="Calibri"/>
              </a:rPr>
              <a:t>Praktijkvoorbeeld</a:t>
            </a:r>
            <a:r>
              <a:rPr sz="2000" b="1" i="0" dirty="0">
                <a:solidFill>
                  <a:srgbClr val="007A65"/>
                </a:solidFill>
                <a:latin typeface="Calibri"/>
              </a:rPr>
              <a:t>: pro</a:t>
            </a:r>
            <a:r>
              <a:rPr lang="nl-NL" sz="2000" b="1" i="0" dirty="0">
                <a:solidFill>
                  <a:srgbClr val="007A65"/>
                </a:solidFill>
                <a:latin typeface="Calibri"/>
              </a:rPr>
              <a:t>ces </a:t>
            </a:r>
            <a:r>
              <a:rPr sz="2000" b="1" i="0" dirty="0" err="1">
                <a:solidFill>
                  <a:srgbClr val="007A65"/>
                </a:solidFill>
                <a:latin typeface="Calibri"/>
              </a:rPr>
              <a:t>initiatief</a:t>
            </a:r>
            <a:endParaRPr sz="2000" b="1" i="0" dirty="0">
              <a:solidFill>
                <a:srgbClr val="007A65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77240"/>
            <a:ext cx="2743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9C82"/>
                </a:solidFill>
                <a:latin typeface="Calibri"/>
              </a:rPr>
              <a:t>De situatie: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188720"/>
            <a:ext cx="2286000" cy="594360"/>
          </a:xfrm>
          <a:prstGeom prst="rect">
            <a:avLst/>
          </a:prstGeom>
          <a:solidFill>
            <a:srgbClr val="85CE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1188720"/>
            <a:ext cx="228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>
                <a:solidFill>
                  <a:srgbClr val="1A1A1A"/>
                </a:solidFill>
                <a:highlight>
                  <a:srgbClr val="85CEE4"/>
                </a:highlight>
                <a:latin typeface="Calibri"/>
              </a:rPr>
              <a:t>Proces voor lease en </a:t>
            </a:r>
            <a:r>
              <a:rPr lang="nl-NL" sz="1100" dirty="0" err="1">
                <a:solidFill>
                  <a:srgbClr val="1A1A1A"/>
                </a:solidFill>
                <a:highlight>
                  <a:srgbClr val="85CEE4"/>
                </a:highlight>
                <a:latin typeface="Calibri"/>
              </a:rPr>
              <a:t>refurbishment</a:t>
            </a:r>
            <a:r>
              <a:rPr lang="nl-NL" sz="1100" dirty="0">
                <a:solidFill>
                  <a:srgbClr val="1A1A1A"/>
                </a:solidFill>
                <a:highlight>
                  <a:srgbClr val="85CEE4"/>
                </a:highlight>
                <a:latin typeface="Calibri"/>
              </a:rPr>
              <a:t> is geregeld door fabrikant (incl. IT systeem en training)</a:t>
            </a:r>
            <a:endParaRPr sz="1100" b="0" i="0" dirty="0">
              <a:solidFill>
                <a:srgbClr val="1A1A1A"/>
              </a:solidFill>
              <a:highlight>
                <a:srgbClr val="85CEE4"/>
              </a:highligh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20240"/>
            <a:ext cx="2286000" cy="594360"/>
          </a:xfrm>
          <a:prstGeom prst="rect">
            <a:avLst/>
          </a:prstGeom>
          <a:solidFill>
            <a:srgbClr val="85CE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highlight>
                <a:srgbClr val="85CEE4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20240"/>
            <a:ext cx="228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>
                <a:solidFill>
                  <a:srgbClr val="1A1A1A"/>
                </a:solidFill>
                <a:latin typeface="Calibri"/>
              </a:rPr>
              <a:t>Verkooppunten zijn bereid om mee te werken </a:t>
            </a:r>
            <a:endParaRPr sz="11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651760"/>
            <a:ext cx="2286000" cy="594360"/>
          </a:xfrm>
          <a:prstGeom prst="rect">
            <a:avLst/>
          </a:prstGeom>
          <a:solidFill>
            <a:srgbClr val="85CE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57200" y="2651760"/>
            <a:ext cx="228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>
                <a:solidFill>
                  <a:srgbClr val="1A1A1A"/>
                </a:solidFill>
                <a:latin typeface="Calibri"/>
              </a:rPr>
              <a:t>Logistieke partner is gevonden en is enthousiast over dit duurzame </a:t>
            </a:r>
            <a:r>
              <a:rPr lang="nl-NL" sz="1100" dirty="0" err="1">
                <a:solidFill>
                  <a:srgbClr val="1A1A1A"/>
                </a:solidFill>
                <a:latin typeface="Calibri"/>
              </a:rPr>
              <a:t>intiatief</a:t>
            </a:r>
            <a:endParaRPr sz="11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4720" y="777240"/>
            <a:ext cx="2743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 dirty="0">
                <a:solidFill>
                  <a:srgbClr val="DB0651"/>
                </a:solidFill>
                <a:latin typeface="Calibri"/>
              </a:rPr>
              <a:t>Geen </a:t>
            </a:r>
            <a:r>
              <a:rPr sz="1200" b="1" i="0" dirty="0" err="1">
                <a:solidFill>
                  <a:srgbClr val="DB0651"/>
                </a:solidFill>
                <a:latin typeface="Calibri"/>
              </a:rPr>
              <a:t>afspraak</a:t>
            </a:r>
            <a:r>
              <a:rPr sz="1200" b="1" i="0" dirty="0">
                <a:solidFill>
                  <a:srgbClr val="DB0651"/>
                </a:solidFill>
                <a:latin typeface="Calibri"/>
              </a:rPr>
              <a:t> over: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4720" y="1188720"/>
            <a:ext cx="2560320" cy="566928"/>
          </a:xfrm>
          <a:prstGeom prst="rect">
            <a:avLst/>
          </a:prstGeom>
          <a:solidFill>
            <a:srgbClr val="FF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474720" y="1188720"/>
            <a:ext cx="2560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0" dirty="0">
                <a:solidFill>
                  <a:srgbClr val="7B241C"/>
                </a:solidFill>
                <a:latin typeface="Calibri"/>
              </a:rPr>
              <a:t>✗  </a:t>
            </a:r>
            <a:r>
              <a:rPr lang="nl-NL" sz="1200" b="0" i="0" dirty="0">
                <a:solidFill>
                  <a:srgbClr val="7B241C"/>
                </a:solidFill>
                <a:latin typeface="Calibri"/>
              </a:rPr>
              <a:t>Wie is er verantwoordelijk voor de hogere onderhoudskosten?</a:t>
            </a:r>
            <a:endParaRPr sz="1200" b="0" i="0" dirty="0">
              <a:solidFill>
                <a:srgbClr val="7B241C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74720" y="1920240"/>
            <a:ext cx="2560320" cy="566928"/>
          </a:xfrm>
          <a:prstGeom prst="rect">
            <a:avLst/>
          </a:prstGeom>
          <a:solidFill>
            <a:srgbClr val="FF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474720" y="1920240"/>
            <a:ext cx="2560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0" dirty="0">
                <a:solidFill>
                  <a:srgbClr val="7B241C"/>
                </a:solidFill>
                <a:latin typeface="Calibri"/>
              </a:rPr>
              <a:t>✗  </a:t>
            </a:r>
            <a:r>
              <a:rPr lang="nl-NL" sz="1200" dirty="0">
                <a:solidFill>
                  <a:srgbClr val="7B241C"/>
                </a:solidFill>
                <a:latin typeface="Calibri"/>
              </a:rPr>
              <a:t>Wie is verantwoordelijk voor de finale check op kwaliteit?</a:t>
            </a:r>
            <a:endParaRPr sz="1200" b="0" i="0" dirty="0">
              <a:solidFill>
                <a:srgbClr val="7B241C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4720" y="2651760"/>
            <a:ext cx="2560320" cy="566928"/>
          </a:xfrm>
          <a:prstGeom prst="rect">
            <a:avLst/>
          </a:prstGeom>
          <a:solidFill>
            <a:srgbClr val="FF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474720" y="2651760"/>
            <a:ext cx="2560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rgbClr val="7B241C"/>
                </a:solidFill>
              </a:rPr>
              <a:t>✗  Wie is er verantwoordelijk voor de retourlogistiek en bijkomende kosten?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0945" y="1163628"/>
            <a:ext cx="2286000" cy="2082492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460297" y="1419552"/>
            <a:ext cx="22860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600" b="1" i="0" dirty="0">
                <a:solidFill>
                  <a:srgbClr val="DB0651"/>
                </a:solidFill>
                <a:latin typeface="Calibri"/>
              </a:rPr>
              <a:t>Project
</a:t>
            </a:r>
            <a:r>
              <a:rPr sz="2600" b="1" i="0" dirty="0" err="1">
                <a:solidFill>
                  <a:srgbClr val="DB0651"/>
                </a:solidFill>
                <a:latin typeface="Calibri"/>
              </a:rPr>
              <a:t>stopt</a:t>
            </a:r>
            <a:endParaRPr sz="2600" b="1" i="0" dirty="0">
              <a:solidFill>
                <a:srgbClr val="DB0651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1593" y="2442008"/>
            <a:ext cx="228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 dirty="0">
                <a:solidFill>
                  <a:srgbClr val="DB0651"/>
                </a:solidFill>
                <a:latin typeface="Calibri"/>
              </a:rPr>
              <a:t>Niemand </a:t>
            </a:r>
            <a:r>
              <a:rPr sz="1000" b="0" i="0" dirty="0" err="1">
                <a:solidFill>
                  <a:srgbClr val="DB0651"/>
                </a:solidFill>
                <a:latin typeface="Calibri"/>
              </a:rPr>
              <a:t>wilde</a:t>
            </a:r>
            <a:r>
              <a:rPr sz="1000" b="0" i="0" dirty="0">
                <a:solidFill>
                  <a:srgbClr val="DB0651"/>
                </a:solidFill>
                <a:latin typeface="Calibri"/>
              </a:rPr>
              <a:t> dat.
Maar </a:t>
            </a:r>
            <a:r>
              <a:rPr sz="1000" b="0" i="0" dirty="0" err="1">
                <a:solidFill>
                  <a:srgbClr val="DB0651"/>
                </a:solidFill>
                <a:latin typeface="Calibri"/>
              </a:rPr>
              <a:t>niemand</a:t>
            </a:r>
            <a:r>
              <a:rPr sz="1000" b="0" i="0" dirty="0">
                <a:solidFill>
                  <a:srgbClr val="DB0651"/>
                </a:solidFill>
                <a:latin typeface="Calibri"/>
              </a:rPr>
              <a:t> had
het </a:t>
            </a:r>
            <a:r>
              <a:rPr sz="1000" b="0" i="0" dirty="0" err="1">
                <a:solidFill>
                  <a:srgbClr val="DB0651"/>
                </a:solidFill>
                <a:latin typeface="Calibri"/>
              </a:rPr>
              <a:t>afgesproken</a:t>
            </a:r>
            <a:r>
              <a:rPr sz="1000" b="0" i="0" dirty="0">
                <a:solidFill>
                  <a:srgbClr val="DB0651"/>
                </a:solidFill>
                <a:latin typeface="Calibri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" y="3931920"/>
            <a:ext cx="8229600" cy="59436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57200" y="3931920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b="1" i="0" dirty="0">
                <a:solidFill>
                  <a:srgbClr val="FFFFFF"/>
                </a:solidFill>
                <a:latin typeface="Calibri"/>
              </a:rPr>
              <a:t>Een aantal van de </a:t>
            </a:r>
            <a:r>
              <a:rPr sz="1200" b="1" i="0" dirty="0" err="1">
                <a:solidFill>
                  <a:srgbClr val="FFFFFF"/>
                </a:solidFill>
                <a:latin typeface="Calibri"/>
              </a:rPr>
              <a:t>afspraken</a:t>
            </a:r>
            <a:r>
              <a:rPr lang="nl-NL" sz="1200" b="1" i="0" dirty="0">
                <a:solidFill>
                  <a:srgbClr val="FFFFFF"/>
                </a:solidFill>
                <a:latin typeface="Calibri"/>
              </a:rPr>
              <a:t> waren onbedoeld</a:t>
            </a:r>
            <a:r>
              <a:rPr sz="1200" b="1" i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nl-NL" sz="1200" b="1" dirty="0">
                <a:solidFill>
                  <a:srgbClr val="FFFFFF"/>
                </a:solidFill>
                <a:latin typeface="Calibri"/>
              </a:rPr>
              <a:t>aannames,</a:t>
            </a:r>
            <a:endParaRPr lang="nl-NL" sz="1200" b="1" i="0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nl-NL" sz="1200" b="1" i="0" dirty="0">
                <a:solidFill>
                  <a:srgbClr val="FFFFFF"/>
                </a:solidFill>
                <a:latin typeface="Calibri"/>
              </a:rPr>
              <a:t>d</a:t>
            </a:r>
            <a:r>
              <a:rPr sz="1200" b="1" i="0" dirty="0">
                <a:solidFill>
                  <a:srgbClr val="FFFFFF"/>
                </a:solidFill>
                <a:latin typeface="Calibri"/>
              </a:rPr>
              <a:t>at </a:t>
            </a:r>
            <a:r>
              <a:rPr lang="nl-NL" sz="1200" b="1" i="0" dirty="0">
                <a:solidFill>
                  <a:srgbClr val="FFFFFF"/>
                </a:solidFill>
                <a:latin typeface="Calibri"/>
              </a:rPr>
              <a:t>zorgde voor </a:t>
            </a:r>
            <a:r>
              <a:rPr sz="1200" b="1" i="0" dirty="0" err="1">
                <a:solidFill>
                  <a:srgbClr val="FFFFFF"/>
                </a:solidFill>
                <a:latin typeface="Calibri"/>
              </a:rPr>
              <a:t>vertraging</a:t>
            </a:r>
            <a:r>
              <a:rPr sz="1200" b="1" i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  <p:sp>
        <p:nvSpPr>
          <p:cNvPr id="26" name="TextBox 10">
            <a:extLst>
              <a:ext uri="{FF2B5EF4-FFF2-40B4-BE49-F238E27FC236}">
                <a16:creationId xmlns:a16="http://schemas.microsoft.com/office/drawing/2014/main" id="{D61DDC39-227B-6466-2DF7-F944FA3E902E}"/>
              </a:ext>
            </a:extLst>
          </p:cNvPr>
          <p:cNvSpPr txBox="1"/>
          <p:nvPr/>
        </p:nvSpPr>
        <p:spPr>
          <a:xfrm>
            <a:off x="6370320" y="773228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200" b="1" i="0" dirty="0">
                <a:latin typeface="Calibri"/>
              </a:rPr>
              <a:t>Gevolg:</a:t>
            </a:r>
            <a:endParaRPr sz="1200" b="1" i="0" dirty="0"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83368-1927-9B20-826B-90E11061A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CE0DD5-63F7-A809-4AB2-FC7F7AB2D5A1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65BC9-1765-E0C6-DE8D-E891A0477F30}"/>
              </a:ext>
            </a:extLst>
          </p:cNvPr>
          <p:cNvSpPr txBox="1"/>
          <p:nvPr/>
        </p:nvSpPr>
        <p:spPr>
          <a:xfrm>
            <a:off x="457200" y="137160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009C82"/>
                </a:solidFill>
              </a:rPr>
              <a:t>Praxisbeispiel: </a:t>
            </a:r>
            <a:r>
              <a:rPr lang="nl-NL" sz="2000" b="1" dirty="0" err="1">
                <a:solidFill>
                  <a:srgbClr val="009C82"/>
                </a:solidFill>
              </a:rPr>
              <a:t>Prozess</a:t>
            </a:r>
            <a:r>
              <a:rPr lang="nl-NL" sz="2000" b="1">
                <a:solidFill>
                  <a:srgbClr val="009C82"/>
                </a:solidFill>
              </a:rPr>
              <a:t> initiative</a:t>
            </a:r>
            <a:endParaRPr sz="2000" b="1" i="0" dirty="0">
              <a:solidFill>
                <a:srgbClr val="009C82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CBCA7-0010-3972-9774-6361A5FD950A}"/>
              </a:ext>
            </a:extLst>
          </p:cNvPr>
          <p:cNvSpPr txBox="1"/>
          <p:nvPr/>
        </p:nvSpPr>
        <p:spPr>
          <a:xfrm>
            <a:off x="457200" y="777240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1" i="0" dirty="0">
                <a:solidFill>
                  <a:srgbClr val="009C82"/>
                </a:solidFill>
                <a:latin typeface="Calibri"/>
              </a:rPr>
              <a:t>Die Situation</a:t>
            </a:r>
            <a:r>
              <a:rPr sz="1200" b="1" i="0" dirty="0">
                <a:solidFill>
                  <a:srgbClr val="009C82"/>
                </a:solidFill>
                <a:latin typeface="Calibri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C688C-7547-FEEF-C718-D01774B26C38}"/>
              </a:ext>
            </a:extLst>
          </p:cNvPr>
          <p:cNvSpPr/>
          <p:nvPr/>
        </p:nvSpPr>
        <p:spPr>
          <a:xfrm>
            <a:off x="457200" y="1188720"/>
            <a:ext cx="2286000" cy="594360"/>
          </a:xfrm>
          <a:prstGeom prst="rect">
            <a:avLst/>
          </a:prstGeom>
          <a:solidFill>
            <a:srgbClr val="85CE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998D1-967C-CAFB-F391-FE17C2DC816D}"/>
              </a:ext>
            </a:extLst>
          </p:cNvPr>
          <p:cNvSpPr txBox="1"/>
          <p:nvPr/>
        </p:nvSpPr>
        <p:spPr>
          <a:xfrm>
            <a:off x="457200" y="1188720"/>
            <a:ext cx="228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highlight>
                  <a:srgbClr val="85CEE4"/>
                </a:highlight>
              </a:rPr>
              <a:t>Der Prozess für Leasing &amp; </a:t>
            </a:r>
            <a:r>
              <a:rPr lang="de-DE" sz="1100" dirty="0" err="1">
                <a:highlight>
                  <a:srgbClr val="85CEE4"/>
                </a:highlight>
              </a:rPr>
              <a:t>Refur-bishment</a:t>
            </a:r>
            <a:r>
              <a:rPr lang="de-DE" sz="1100" dirty="0">
                <a:highlight>
                  <a:srgbClr val="85CEE4"/>
                </a:highlight>
              </a:rPr>
              <a:t> ist durch den Hersteller geregelt (inkl. IT &amp; Schulung)</a:t>
            </a:r>
            <a:endParaRPr sz="1100" b="0" i="0" dirty="0">
              <a:solidFill>
                <a:srgbClr val="1A1A1A"/>
              </a:solidFill>
              <a:highlight>
                <a:srgbClr val="85CEE4"/>
              </a:highlight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78997-9BC7-3161-2716-417E3747F17C}"/>
              </a:ext>
            </a:extLst>
          </p:cNvPr>
          <p:cNvSpPr/>
          <p:nvPr/>
        </p:nvSpPr>
        <p:spPr>
          <a:xfrm>
            <a:off x="457200" y="1920240"/>
            <a:ext cx="2286000" cy="594360"/>
          </a:xfrm>
          <a:prstGeom prst="rect">
            <a:avLst/>
          </a:prstGeom>
          <a:solidFill>
            <a:srgbClr val="85CE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highlight>
                <a:srgbClr val="85CEE4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7D6C8-B025-AF9B-F8EF-B858B5705143}"/>
              </a:ext>
            </a:extLst>
          </p:cNvPr>
          <p:cNvSpPr txBox="1"/>
          <p:nvPr/>
        </p:nvSpPr>
        <p:spPr>
          <a:xfrm>
            <a:off x="457200" y="1920240"/>
            <a:ext cx="228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 err="1"/>
              <a:t>Verkaufsstellen</a:t>
            </a:r>
            <a:r>
              <a:rPr lang="nl-NL" sz="1100" dirty="0"/>
              <a:t> </a:t>
            </a:r>
            <a:r>
              <a:rPr lang="nl-NL" sz="1100" dirty="0" err="1"/>
              <a:t>sind</a:t>
            </a:r>
            <a:r>
              <a:rPr lang="nl-NL" sz="1100" dirty="0"/>
              <a:t> </a:t>
            </a:r>
            <a:r>
              <a:rPr lang="nl-NL" sz="1100" dirty="0" err="1"/>
              <a:t>bereit</a:t>
            </a:r>
            <a:r>
              <a:rPr lang="nl-NL" sz="1100" dirty="0"/>
              <a:t> </a:t>
            </a:r>
            <a:r>
              <a:rPr lang="nl-NL" sz="1100" dirty="0" err="1"/>
              <a:t>mitzuarbeiten</a:t>
            </a:r>
            <a:endParaRPr sz="11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12B493-E08E-1829-FF04-1C9B3761160A}"/>
              </a:ext>
            </a:extLst>
          </p:cNvPr>
          <p:cNvSpPr/>
          <p:nvPr/>
        </p:nvSpPr>
        <p:spPr>
          <a:xfrm>
            <a:off x="457200" y="2651760"/>
            <a:ext cx="2286000" cy="594360"/>
          </a:xfrm>
          <a:prstGeom prst="rect">
            <a:avLst/>
          </a:prstGeom>
          <a:solidFill>
            <a:srgbClr val="85CE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D7225-FE8D-F5AB-C703-BC587E0B8C4A}"/>
              </a:ext>
            </a:extLst>
          </p:cNvPr>
          <p:cNvSpPr txBox="1"/>
          <p:nvPr/>
        </p:nvSpPr>
        <p:spPr>
          <a:xfrm>
            <a:off x="457200" y="2651760"/>
            <a:ext cx="228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dirty="0"/>
              <a:t>Ein Logistikpartner ist gefunden und begeistert</a:t>
            </a:r>
            <a:endParaRPr sz="11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6BDFF-7A1B-054E-579E-4C1E73790B6C}"/>
              </a:ext>
            </a:extLst>
          </p:cNvPr>
          <p:cNvSpPr txBox="1"/>
          <p:nvPr/>
        </p:nvSpPr>
        <p:spPr>
          <a:xfrm>
            <a:off x="3474720" y="777240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DB0651"/>
                </a:solidFill>
              </a:rPr>
              <a:t>Keine Einigung über:</a:t>
            </a:r>
            <a:endParaRPr sz="1200" b="1" i="0" dirty="0">
              <a:solidFill>
                <a:srgbClr val="DB0651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E0A88-9F47-0ED4-20B4-E98F24740671}"/>
              </a:ext>
            </a:extLst>
          </p:cNvPr>
          <p:cNvSpPr/>
          <p:nvPr/>
        </p:nvSpPr>
        <p:spPr>
          <a:xfrm>
            <a:off x="3474720" y="1188720"/>
            <a:ext cx="2560320" cy="566928"/>
          </a:xfrm>
          <a:prstGeom prst="rect">
            <a:avLst/>
          </a:prstGeom>
          <a:solidFill>
            <a:srgbClr val="FF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6202E-2FF8-3CE8-E84E-453181135A0A}"/>
              </a:ext>
            </a:extLst>
          </p:cNvPr>
          <p:cNvSpPr txBox="1"/>
          <p:nvPr/>
        </p:nvSpPr>
        <p:spPr>
          <a:xfrm>
            <a:off x="3474720" y="1188720"/>
            <a:ext cx="2560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0" dirty="0">
                <a:solidFill>
                  <a:srgbClr val="7B241C"/>
                </a:solidFill>
                <a:latin typeface="Calibri"/>
              </a:rPr>
              <a:t>✗  </a:t>
            </a:r>
            <a:r>
              <a:rPr lang="de-DE" sz="1200" dirty="0">
                <a:solidFill>
                  <a:srgbClr val="7B241C"/>
                </a:solidFill>
                <a:latin typeface="Calibri"/>
              </a:rPr>
              <a:t>Wer trägt die höheren Wartungskosten?</a:t>
            </a:r>
            <a:endParaRPr sz="1200" dirty="0">
              <a:solidFill>
                <a:srgbClr val="7B241C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3B00B3-A514-F943-0F97-76521CACDD77}"/>
              </a:ext>
            </a:extLst>
          </p:cNvPr>
          <p:cNvSpPr/>
          <p:nvPr/>
        </p:nvSpPr>
        <p:spPr>
          <a:xfrm>
            <a:off x="3474720" y="1920240"/>
            <a:ext cx="2560320" cy="566928"/>
          </a:xfrm>
          <a:prstGeom prst="rect">
            <a:avLst/>
          </a:prstGeom>
          <a:solidFill>
            <a:srgbClr val="FF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5301B8-AC89-5984-379E-31C5CED975B5}"/>
              </a:ext>
            </a:extLst>
          </p:cNvPr>
          <p:cNvSpPr txBox="1"/>
          <p:nvPr/>
        </p:nvSpPr>
        <p:spPr>
          <a:xfrm>
            <a:off x="3474720" y="1920240"/>
            <a:ext cx="256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0" dirty="0">
                <a:solidFill>
                  <a:srgbClr val="7B241C"/>
                </a:solidFill>
                <a:latin typeface="Calibri"/>
              </a:rPr>
              <a:t>✗  </a:t>
            </a:r>
            <a:r>
              <a:rPr lang="de-DE" sz="1200" dirty="0">
                <a:solidFill>
                  <a:srgbClr val="7B241C"/>
                </a:solidFill>
                <a:latin typeface="Calibri"/>
              </a:rPr>
              <a:t>Wer ist verantwortlich für die finale Qualitätsprüfung?</a:t>
            </a:r>
            <a:br>
              <a:rPr lang="de-DE" sz="1200" dirty="0"/>
            </a:br>
            <a:endParaRPr sz="1200" b="0" i="0" dirty="0">
              <a:solidFill>
                <a:srgbClr val="7B241C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01145D-CAE4-3D65-26B2-576FEEEA86AC}"/>
              </a:ext>
            </a:extLst>
          </p:cNvPr>
          <p:cNvSpPr/>
          <p:nvPr/>
        </p:nvSpPr>
        <p:spPr>
          <a:xfrm>
            <a:off x="3474720" y="2651760"/>
            <a:ext cx="2560320" cy="566928"/>
          </a:xfrm>
          <a:prstGeom prst="rect">
            <a:avLst/>
          </a:prstGeom>
          <a:solidFill>
            <a:srgbClr val="FF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F39D01-0297-CF59-547E-D2726C8A4EEF}"/>
              </a:ext>
            </a:extLst>
          </p:cNvPr>
          <p:cNvSpPr txBox="1"/>
          <p:nvPr/>
        </p:nvSpPr>
        <p:spPr>
          <a:xfrm>
            <a:off x="3682025" y="2663351"/>
            <a:ext cx="2560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rgbClr val="7B241C"/>
                </a:solidFill>
              </a:rPr>
              <a:t>✗  </a:t>
            </a:r>
            <a:r>
              <a:rPr lang="de-DE" sz="1200" dirty="0">
                <a:solidFill>
                  <a:srgbClr val="7B241C"/>
                </a:solidFill>
                <a:latin typeface="Calibri"/>
              </a:rPr>
              <a:t>Wer ist verantwortlich für Rücklogistik und Zusatzkosten?</a:t>
            </a:r>
            <a:endParaRPr lang="nl-NL" sz="1200" dirty="0">
              <a:solidFill>
                <a:srgbClr val="7B241C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183ECA-4E4B-BD90-1F6F-2A17126DAE4F}"/>
              </a:ext>
            </a:extLst>
          </p:cNvPr>
          <p:cNvSpPr/>
          <p:nvPr/>
        </p:nvSpPr>
        <p:spPr>
          <a:xfrm>
            <a:off x="6470945" y="1163628"/>
            <a:ext cx="2286000" cy="2082492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2EA99B-5195-2775-9692-1D24AC74828C}"/>
              </a:ext>
            </a:extLst>
          </p:cNvPr>
          <p:cNvSpPr txBox="1"/>
          <p:nvPr/>
        </p:nvSpPr>
        <p:spPr>
          <a:xfrm>
            <a:off x="6460297" y="1419552"/>
            <a:ext cx="2286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600" b="1" i="0" dirty="0">
                <a:solidFill>
                  <a:srgbClr val="DB0651"/>
                </a:solidFill>
                <a:latin typeface="Calibri"/>
              </a:rPr>
              <a:t>Das </a:t>
            </a:r>
            <a:r>
              <a:rPr sz="2600" b="1" i="0" dirty="0" err="1">
                <a:solidFill>
                  <a:srgbClr val="DB0651"/>
                </a:solidFill>
                <a:latin typeface="Calibri"/>
              </a:rPr>
              <a:t>Proje</a:t>
            </a:r>
            <a:r>
              <a:rPr lang="nl-NL" sz="2600" b="1" i="0" dirty="0">
                <a:solidFill>
                  <a:srgbClr val="DB0651"/>
                </a:solidFill>
                <a:latin typeface="Calibri"/>
              </a:rPr>
              <a:t>k</a:t>
            </a:r>
            <a:r>
              <a:rPr sz="2600" b="1" i="0" dirty="0">
                <a:solidFill>
                  <a:srgbClr val="DB0651"/>
                </a:solidFill>
                <a:latin typeface="Calibri"/>
              </a:rPr>
              <a:t>t
stop</a:t>
            </a:r>
            <a:r>
              <a:rPr lang="nl-NL" sz="2600" b="1" dirty="0">
                <a:solidFill>
                  <a:srgbClr val="DB0651"/>
                </a:solidFill>
                <a:latin typeface="Calibri"/>
              </a:rPr>
              <a:t>p</a:t>
            </a:r>
            <a:r>
              <a:rPr sz="2600" b="1" i="0" dirty="0">
                <a:solidFill>
                  <a:srgbClr val="DB0651"/>
                </a:solidFill>
                <a:latin typeface="Calibri"/>
              </a:rPr>
              <a:t>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443CB9-A0B9-6BCE-15AC-45ACCC2FBFFB}"/>
              </a:ext>
            </a:extLst>
          </p:cNvPr>
          <p:cNvSpPr txBox="1"/>
          <p:nvPr/>
        </p:nvSpPr>
        <p:spPr>
          <a:xfrm>
            <a:off x="6481593" y="2442008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DB0651"/>
                </a:solidFill>
              </a:rPr>
              <a:t>Niemand wollte das.</a:t>
            </a:r>
            <a:br>
              <a:rPr lang="de-DE" sz="1000" dirty="0">
                <a:solidFill>
                  <a:srgbClr val="DB0651"/>
                </a:solidFill>
              </a:rPr>
            </a:br>
            <a:r>
              <a:rPr lang="de-DE" sz="1000" dirty="0">
                <a:solidFill>
                  <a:srgbClr val="DB0651"/>
                </a:solidFill>
              </a:rPr>
              <a:t>Aber niemand hatte es vereinbart.</a:t>
            </a:r>
            <a:r>
              <a:rPr sz="1000" b="0" i="0" dirty="0">
                <a:solidFill>
                  <a:srgbClr val="DB0651"/>
                </a:solidFill>
                <a:latin typeface="Calibri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4B8C63-00B7-F699-FFDE-A280086647ED}"/>
              </a:ext>
            </a:extLst>
          </p:cNvPr>
          <p:cNvSpPr/>
          <p:nvPr/>
        </p:nvSpPr>
        <p:spPr>
          <a:xfrm>
            <a:off x="457200" y="3931920"/>
            <a:ext cx="8229600" cy="59436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127C6C-4C5A-25ED-3404-06EDC932782C}"/>
              </a:ext>
            </a:extLst>
          </p:cNvPr>
          <p:cNvSpPr txBox="1"/>
          <p:nvPr/>
        </p:nvSpPr>
        <p:spPr>
          <a:xfrm>
            <a:off x="457200" y="3931920"/>
            <a:ext cx="8229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Einige Vereinbarungen waren unbeabsichtigte Annahmen – das führte zu Verzögerungen.</a:t>
            </a:r>
            <a:endParaRPr sz="1200" b="1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DB5A53-2602-B525-45DD-8AE98CD8099B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>
            <a:extLst>
              <a:ext uri="{FF2B5EF4-FFF2-40B4-BE49-F238E27FC236}">
                <a16:creationId xmlns:a16="http://schemas.microsoft.com/office/drawing/2014/main" id="{1CE43947-AB21-D2D4-53D4-4D3BACF4A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  <p:sp>
        <p:nvSpPr>
          <p:cNvPr id="26" name="TextBox 10">
            <a:extLst>
              <a:ext uri="{FF2B5EF4-FFF2-40B4-BE49-F238E27FC236}">
                <a16:creationId xmlns:a16="http://schemas.microsoft.com/office/drawing/2014/main" id="{30274D9D-3058-6F3C-0EB5-93BEED7E1B15}"/>
              </a:ext>
            </a:extLst>
          </p:cNvPr>
          <p:cNvSpPr txBox="1"/>
          <p:nvPr/>
        </p:nvSpPr>
        <p:spPr>
          <a:xfrm>
            <a:off x="6370320" y="773228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200" b="1" i="0" dirty="0">
                <a:latin typeface="Calibri"/>
              </a:rPr>
              <a:t>Resultat:</a:t>
            </a:r>
            <a:endParaRPr sz="1200" b="1" i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09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 dirty="0" err="1">
                <a:solidFill>
                  <a:srgbClr val="007A65"/>
                </a:solidFill>
                <a:latin typeface="Calibri"/>
              </a:rPr>
              <a:t>Eén</a:t>
            </a:r>
            <a:r>
              <a:rPr sz="2600" b="1" i="0" dirty="0">
                <a:solidFill>
                  <a:srgbClr val="007A65"/>
                </a:solidFill>
                <a:latin typeface="Calibri"/>
              </a:rPr>
              <a:t> </a:t>
            </a:r>
            <a:r>
              <a:rPr sz="2600" b="1" i="0" dirty="0" err="1">
                <a:solidFill>
                  <a:srgbClr val="007A65"/>
                </a:solidFill>
                <a:latin typeface="Calibri"/>
              </a:rPr>
              <a:t>kleine</a:t>
            </a:r>
            <a:r>
              <a:rPr sz="2600" b="1" i="0" dirty="0">
                <a:solidFill>
                  <a:srgbClr val="007A65"/>
                </a:solidFill>
                <a:latin typeface="Calibri"/>
              </a:rPr>
              <a:t> </a:t>
            </a:r>
            <a:r>
              <a:rPr sz="2600" b="1" i="0" dirty="0" err="1">
                <a:solidFill>
                  <a:srgbClr val="007A65"/>
                </a:solidFill>
                <a:latin typeface="Calibri"/>
              </a:rPr>
              <a:t>stap</a:t>
            </a:r>
            <a:r>
              <a:rPr lang="nl-NL" sz="2600" b="1" i="0" dirty="0">
                <a:solidFill>
                  <a:srgbClr val="007A65"/>
                </a:solidFill>
                <a:latin typeface="Calibri"/>
              </a:rPr>
              <a:t> om mee te beginnen</a:t>
            </a:r>
            <a:endParaRPr sz="2600" b="1" i="0" dirty="0">
              <a:solidFill>
                <a:srgbClr val="007A65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229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 dirty="0">
                <a:solidFill>
                  <a:srgbClr val="1A1A1A"/>
                </a:solidFill>
                <a:latin typeface="Calibri"/>
              </a:rPr>
              <a:t>Start het </a:t>
            </a:r>
            <a:r>
              <a:rPr sz="1800" b="0" i="0" dirty="0" err="1">
                <a:solidFill>
                  <a:srgbClr val="1A1A1A"/>
                </a:solidFill>
                <a:latin typeface="Calibri"/>
              </a:rPr>
              <a:t>gesprek</a:t>
            </a:r>
            <a:r>
              <a:rPr sz="1800" b="0" i="0" dirty="0">
                <a:solidFill>
                  <a:srgbClr val="1A1A1A"/>
                </a:solidFill>
                <a:latin typeface="Calibri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914400" y="1600200"/>
            <a:ext cx="109728" cy="13716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106424" y="1986534"/>
            <a:ext cx="70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1" dirty="0">
                <a:solidFill>
                  <a:srgbClr val="007A65"/>
                </a:solidFill>
                <a:latin typeface="Calibri"/>
              </a:rPr>
              <a:t>"</a:t>
            </a:r>
            <a:r>
              <a:rPr sz="2000" b="1" i="1" dirty="0" err="1">
                <a:solidFill>
                  <a:srgbClr val="007A65"/>
                </a:solidFill>
                <a:latin typeface="Calibri"/>
              </a:rPr>
              <a:t>Wa</a:t>
            </a:r>
            <a:r>
              <a:rPr lang="nl-NL" sz="2000" b="1" i="1" dirty="0">
                <a:solidFill>
                  <a:srgbClr val="007A65"/>
                </a:solidFill>
                <a:latin typeface="Calibri"/>
              </a:rPr>
              <a:t>t</a:t>
            </a:r>
            <a:r>
              <a:rPr sz="2000" b="1" i="1" dirty="0">
                <a:solidFill>
                  <a:srgbClr val="007A65"/>
                </a:solidFill>
                <a:latin typeface="Calibri"/>
              </a:rPr>
              <a:t> </a:t>
            </a:r>
            <a:r>
              <a:rPr sz="2000" b="1" i="1" dirty="0" err="1">
                <a:solidFill>
                  <a:srgbClr val="007A65"/>
                </a:solidFill>
                <a:latin typeface="Calibri"/>
              </a:rPr>
              <a:t>spreken</a:t>
            </a:r>
            <a:r>
              <a:rPr sz="2000" b="1" i="1" dirty="0">
                <a:solidFill>
                  <a:srgbClr val="007A65"/>
                </a:solidFill>
                <a:latin typeface="Calibri"/>
              </a:rPr>
              <a:t> we </a:t>
            </a:r>
            <a:r>
              <a:rPr sz="2000" b="1" i="1" dirty="0" err="1">
                <a:solidFill>
                  <a:srgbClr val="007A65"/>
                </a:solidFill>
                <a:latin typeface="Calibri"/>
              </a:rPr>
              <a:t>hier</a:t>
            </a:r>
            <a:r>
              <a:rPr sz="2000" b="1" i="1" dirty="0">
                <a:solidFill>
                  <a:srgbClr val="007A65"/>
                </a:solidFill>
                <a:latin typeface="Calibri"/>
              </a:rPr>
              <a:t> </a:t>
            </a:r>
            <a:r>
              <a:rPr sz="2000" b="1" i="1" dirty="0" err="1">
                <a:solidFill>
                  <a:srgbClr val="007A65"/>
                </a:solidFill>
                <a:latin typeface="Calibri"/>
              </a:rPr>
              <a:t>eigenlijk</a:t>
            </a:r>
            <a:r>
              <a:rPr sz="2000" b="1" i="1" dirty="0">
                <a:solidFill>
                  <a:srgbClr val="007A65"/>
                </a:solidFill>
                <a:latin typeface="Calibri"/>
              </a:rPr>
              <a:t> over </a:t>
            </a:r>
            <a:r>
              <a:rPr sz="2000" b="1" i="1" dirty="0" err="1">
                <a:solidFill>
                  <a:srgbClr val="007A65"/>
                </a:solidFill>
                <a:latin typeface="Calibri"/>
              </a:rPr>
              <a:t>af</a:t>
            </a:r>
            <a:r>
              <a:rPr sz="2000" b="1" i="1" dirty="0">
                <a:solidFill>
                  <a:srgbClr val="007A65"/>
                </a:solidFill>
                <a:latin typeface="Calibri"/>
              </a:rPr>
              <a:t>?"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154680"/>
            <a:ext cx="8229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 dirty="0">
                <a:solidFill>
                  <a:srgbClr val="1A1A1A"/>
                </a:solidFill>
                <a:latin typeface="Calibri"/>
              </a:rPr>
              <a:t>Stel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deze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vraag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aan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je partner</a:t>
            </a:r>
            <a:r>
              <a:rPr lang="nl-NL" sz="1300" b="0" i="0" dirty="0">
                <a:solidFill>
                  <a:srgbClr val="1A1A1A"/>
                </a:solidFill>
                <a:latin typeface="Calibri"/>
              </a:rPr>
              <a:t>(s)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in de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samenwerking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.
Het is de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eenvoudigste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interventie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met de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grootste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impact.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977639"/>
            <a:ext cx="8229600" cy="502920"/>
          </a:xfrm>
          <a:prstGeom prst="rect">
            <a:avLst/>
          </a:prstGeom>
          <a:solidFill>
            <a:srgbClr val="DB0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774" y="4084483"/>
            <a:ext cx="8229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 dirty="0">
                <a:solidFill>
                  <a:srgbClr val="FFFFFF"/>
                </a:solidFill>
                <a:latin typeface="Calibri"/>
              </a:rPr>
              <a:t> </a:t>
            </a:r>
            <a:r>
              <a:rPr sz="1100" b="1" i="0" dirty="0" err="1">
                <a:solidFill>
                  <a:srgbClr val="FFFFFF"/>
                </a:solidFill>
                <a:latin typeface="Calibri"/>
              </a:rPr>
              <a:t>Gebruik</a:t>
            </a:r>
            <a:r>
              <a:rPr sz="1100" b="1" i="0" dirty="0">
                <a:solidFill>
                  <a:srgbClr val="FFFFFF"/>
                </a:solidFill>
                <a:latin typeface="Calibri"/>
              </a:rPr>
              <a:t> de </a:t>
            </a:r>
            <a:r>
              <a:rPr sz="1100" b="1" i="0" dirty="0" err="1">
                <a:solidFill>
                  <a:srgbClr val="FFFFFF"/>
                </a:solidFill>
                <a:latin typeface="Calibri"/>
              </a:rPr>
              <a:t>Afsprakengids</a:t>
            </a:r>
            <a:r>
              <a:rPr sz="1100" b="1" i="0" dirty="0">
                <a:solidFill>
                  <a:srgbClr val="FFFFFF"/>
                </a:solidFill>
                <a:latin typeface="Calibri"/>
              </a:rPr>
              <a:t> om het </a:t>
            </a:r>
            <a:r>
              <a:rPr sz="1100" b="1" i="0" dirty="0" err="1">
                <a:solidFill>
                  <a:srgbClr val="FFFFFF"/>
                </a:solidFill>
                <a:latin typeface="Calibri"/>
              </a:rPr>
              <a:t>gesprek</a:t>
            </a:r>
            <a:r>
              <a:rPr sz="1100" b="1" i="0" dirty="0">
                <a:solidFill>
                  <a:srgbClr val="FFFFFF"/>
                </a:solidFill>
                <a:latin typeface="Calibri"/>
              </a:rPr>
              <a:t> te </a:t>
            </a:r>
            <a:r>
              <a:rPr sz="1100" b="1" i="0" dirty="0" err="1">
                <a:solidFill>
                  <a:srgbClr val="FFFFFF"/>
                </a:solidFill>
                <a:latin typeface="Calibri"/>
              </a:rPr>
              <a:t>structureren</a:t>
            </a:r>
            <a:endParaRPr sz="11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82880" y="481888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FFFFFF"/>
                </a:solidFill>
                <a:latin typeface="Calibri"/>
              </a:rPr>
              <a:t>Two4C – Making Value Visible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4DFA92-9356-DA7C-21E8-CD6E26AF7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C70A20-B7B5-286A-BB04-B7594F878883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7BF51-9AF1-BC98-F19A-5462AC6380ED}"/>
              </a:ext>
            </a:extLst>
          </p:cNvPr>
          <p:cNvSpPr txBox="1"/>
          <p:nvPr/>
        </p:nvSpPr>
        <p:spPr>
          <a:xfrm>
            <a:off x="457200" y="2286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 err="1">
                <a:solidFill>
                  <a:srgbClr val="009C82"/>
                </a:solidFill>
              </a:rPr>
              <a:t>Eine</a:t>
            </a:r>
            <a:r>
              <a:rPr lang="nl-NL" sz="2800" b="1" dirty="0">
                <a:solidFill>
                  <a:srgbClr val="009C82"/>
                </a:solidFill>
              </a:rPr>
              <a:t> kleine </a:t>
            </a:r>
            <a:r>
              <a:rPr lang="nl-NL" sz="2800" b="1" dirty="0" err="1">
                <a:solidFill>
                  <a:srgbClr val="009C82"/>
                </a:solidFill>
              </a:rPr>
              <a:t>erste</a:t>
            </a:r>
            <a:r>
              <a:rPr lang="nl-NL" sz="2800" b="1" dirty="0">
                <a:solidFill>
                  <a:srgbClr val="009C82"/>
                </a:solidFill>
              </a:rPr>
              <a:t> </a:t>
            </a:r>
            <a:r>
              <a:rPr lang="nl-NL" sz="2800" b="1" dirty="0" err="1">
                <a:solidFill>
                  <a:srgbClr val="009C82"/>
                </a:solidFill>
              </a:rPr>
              <a:t>Maßnahme</a:t>
            </a:r>
            <a:r>
              <a:rPr lang="nl-NL" sz="2800" b="1" dirty="0">
                <a:solidFill>
                  <a:srgbClr val="009C82"/>
                </a:solidFill>
              </a:rPr>
              <a:t>:</a:t>
            </a:r>
            <a:endParaRPr sz="2600" b="1" i="0" dirty="0">
              <a:solidFill>
                <a:srgbClr val="009C82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06458-1778-5EC5-F01C-B21B0A1ED094}"/>
              </a:ext>
            </a:extLst>
          </p:cNvPr>
          <p:cNvSpPr txBox="1"/>
          <p:nvPr/>
        </p:nvSpPr>
        <p:spPr>
          <a:xfrm>
            <a:off x="457200" y="9144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Starten </a:t>
            </a:r>
            <a:r>
              <a:rPr lang="nl-NL" dirty="0" err="1"/>
              <a:t>Sie</a:t>
            </a:r>
            <a:r>
              <a:rPr lang="nl-NL" dirty="0"/>
              <a:t> das </a:t>
            </a:r>
            <a:r>
              <a:rPr lang="nl-NL" dirty="0" err="1"/>
              <a:t>Gespräch</a:t>
            </a:r>
            <a:r>
              <a:rPr lang="nl-NL" dirty="0"/>
              <a:t>.</a:t>
            </a:r>
            <a:endParaRPr sz="18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F0CE3-4C67-3E24-0292-0F557A771A45}"/>
              </a:ext>
            </a:extLst>
          </p:cNvPr>
          <p:cNvSpPr/>
          <p:nvPr/>
        </p:nvSpPr>
        <p:spPr>
          <a:xfrm>
            <a:off x="914400" y="1600200"/>
            <a:ext cx="7315200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3E26B-10D4-933C-248C-8DCD35D64DF8}"/>
              </a:ext>
            </a:extLst>
          </p:cNvPr>
          <p:cNvSpPr/>
          <p:nvPr/>
        </p:nvSpPr>
        <p:spPr>
          <a:xfrm>
            <a:off x="914400" y="1600200"/>
            <a:ext cx="109728" cy="13716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18C60-1897-0B88-7628-C08B69A6CA06}"/>
              </a:ext>
            </a:extLst>
          </p:cNvPr>
          <p:cNvSpPr txBox="1"/>
          <p:nvPr/>
        </p:nvSpPr>
        <p:spPr>
          <a:xfrm>
            <a:off x="1106424" y="1986534"/>
            <a:ext cx="70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9C82"/>
                </a:solidFill>
              </a:rPr>
              <a:t>„Was genau vereinbaren wir hier eigentlich?“</a:t>
            </a:r>
            <a:endParaRPr sz="2000" b="1" i="1" dirty="0">
              <a:solidFill>
                <a:srgbClr val="009C82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6EF07-EA43-E49D-75D5-3A1132628DC5}"/>
              </a:ext>
            </a:extLst>
          </p:cNvPr>
          <p:cNvSpPr txBox="1"/>
          <p:nvPr/>
        </p:nvSpPr>
        <p:spPr>
          <a:xfrm>
            <a:off x="457200" y="315468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Stellen Sie diese Frage Ihren Partnern in der Zusammenarbeit.</a:t>
            </a:r>
            <a:br>
              <a:rPr lang="de-DE" sz="1400" dirty="0"/>
            </a:br>
            <a:r>
              <a:rPr lang="de-DE" sz="1400" dirty="0"/>
              <a:t>Es ist die einfachste Intervention mit der größten Wirkung.</a:t>
            </a:r>
            <a:endParaRPr sz="13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040F5-F43B-BC30-23E5-6F762602D817}"/>
              </a:ext>
            </a:extLst>
          </p:cNvPr>
          <p:cNvSpPr/>
          <p:nvPr/>
        </p:nvSpPr>
        <p:spPr>
          <a:xfrm>
            <a:off x="457200" y="3977639"/>
            <a:ext cx="8229600" cy="502920"/>
          </a:xfrm>
          <a:prstGeom prst="rect">
            <a:avLst/>
          </a:prstGeom>
          <a:solidFill>
            <a:srgbClr val="DB0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8B5B4A-D888-2670-DD5B-0C1FCA85F542}"/>
              </a:ext>
            </a:extLst>
          </p:cNvPr>
          <p:cNvSpPr txBox="1"/>
          <p:nvPr/>
        </p:nvSpPr>
        <p:spPr>
          <a:xfrm>
            <a:off x="475774" y="4084483"/>
            <a:ext cx="8229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de-DE" sz="1100" dirty="0">
                <a:solidFill>
                  <a:schemeClr val="bg1"/>
                </a:solidFill>
              </a:rPr>
              <a:t>Nutzen Sie den Vereinbarungsleitfaden, um das Gespräch zu strukturieren.</a:t>
            </a:r>
            <a:endParaRPr sz="1100" b="1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D4360D-12F9-C9D7-6D12-C1B8797B2234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30363-F48A-E25B-28AB-54471761B702}"/>
              </a:ext>
            </a:extLst>
          </p:cNvPr>
          <p:cNvSpPr txBox="1"/>
          <p:nvPr/>
        </p:nvSpPr>
        <p:spPr>
          <a:xfrm>
            <a:off x="182880" y="481888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0">
                <a:solidFill>
                  <a:srgbClr val="FFFFFF"/>
                </a:solidFill>
                <a:latin typeface="Calibri"/>
              </a:rPr>
              <a:t>Two4C – Making Value Visible</a:t>
            </a:r>
          </a:p>
        </p:txBody>
      </p:sp>
      <p:pic>
        <p:nvPicPr>
          <p:cNvPr id="13" name="Picture 12" descr="image.png">
            <a:extLst>
              <a:ext uri="{FF2B5EF4-FFF2-40B4-BE49-F238E27FC236}">
                <a16:creationId xmlns:a16="http://schemas.microsoft.com/office/drawing/2014/main" id="{D42C2173-04AD-45C0-9A75-8D95BAEE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5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457200"/>
            <a:ext cx="768096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0" i="1">
                <a:solidFill>
                  <a:srgbClr val="B2E8DF"/>
                </a:solidFill>
                <a:latin typeface="Calibri"/>
              </a:rPr>
              <a:t>Impact mislukt niet door ideeën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05840"/>
            <a:ext cx="768096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FFFFFF"/>
                </a:solidFill>
                <a:latin typeface="Calibri"/>
              </a:rPr>
              <a:t>Het mislukt door onduidelijke afspraken.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74519"/>
            <a:ext cx="8229600" cy="56692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7200" y="1965959"/>
            <a:ext cx="822960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0" i="0" dirty="0">
                <a:solidFill>
                  <a:srgbClr val="FFFFFF"/>
                </a:solidFill>
                <a:latin typeface="Calibri"/>
              </a:rPr>
              <a:t>1.  Maak ze </a:t>
            </a:r>
            <a:r>
              <a:rPr sz="1500" b="0" i="0" dirty="0" err="1">
                <a:solidFill>
                  <a:srgbClr val="FFFFFF"/>
                </a:solidFill>
                <a:latin typeface="Calibri"/>
              </a:rPr>
              <a:t>zichtbaar</a:t>
            </a:r>
            <a:endParaRPr sz="1500" b="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560320"/>
            <a:ext cx="8229600" cy="566928"/>
          </a:xfrm>
          <a:prstGeom prst="rect">
            <a:avLst/>
          </a:prstGeom>
          <a:solidFill>
            <a:srgbClr val="00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88710" y="2660904"/>
            <a:ext cx="822960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0" i="0">
                <a:solidFill>
                  <a:srgbClr val="FFFFFF"/>
                </a:solidFill>
                <a:latin typeface="Calibri"/>
              </a:rPr>
              <a:t>2.  Maak ze bespreekbaar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246120"/>
            <a:ext cx="8229600" cy="5669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3337560"/>
            <a:ext cx="822960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700" b="1" i="0">
                <a:solidFill>
                  <a:srgbClr val="007A65"/>
                </a:solidFill>
                <a:latin typeface="Calibri"/>
              </a:rPr>
              <a:t>3.  Maak ze werkbaar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251960"/>
            <a:ext cx="1503123" cy="5486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C0419-B93B-F5A2-521F-40FA68101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3F97E-6918-6F00-354A-2981D7CF8B14}"/>
              </a:ext>
            </a:extLst>
          </p:cNvPr>
          <p:cNvSpPr txBox="1"/>
          <p:nvPr/>
        </p:nvSpPr>
        <p:spPr>
          <a:xfrm>
            <a:off x="731520" y="457200"/>
            <a:ext cx="7680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0" i="1">
                <a:solidFill>
                  <a:srgbClr val="B2E8DF"/>
                </a:solidFill>
                <a:latin typeface="Calibri"/>
              </a:defRPr>
            </a:lvl1pPr>
          </a:lstStyle>
          <a:p>
            <a:r>
              <a:rPr lang="de-DE" dirty="0"/>
              <a:t>Impact scheitert nicht an Ideen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45E29-7C5F-8170-A633-4F9072EA8377}"/>
              </a:ext>
            </a:extLst>
          </p:cNvPr>
          <p:cNvSpPr txBox="1"/>
          <p:nvPr/>
        </p:nvSpPr>
        <p:spPr>
          <a:xfrm>
            <a:off x="731520" y="1005840"/>
            <a:ext cx="7680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Er scheitert an unklaren Vereinbarungen</a:t>
            </a:r>
            <a:r>
              <a:rPr sz="2000" b="1" i="0" dirty="0">
                <a:solidFill>
                  <a:schemeClr val="bg1"/>
                </a:solidFill>
                <a:latin typeface="Calibri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410B1-6B80-37FE-0040-F06BE74A23F2}"/>
              </a:ext>
            </a:extLst>
          </p:cNvPr>
          <p:cNvSpPr/>
          <p:nvPr/>
        </p:nvSpPr>
        <p:spPr>
          <a:xfrm>
            <a:off x="457200" y="1874519"/>
            <a:ext cx="8229600" cy="566928"/>
          </a:xfrm>
          <a:prstGeom prst="rect">
            <a:avLst/>
          </a:prstGeom>
          <a:solidFill>
            <a:srgbClr val="005C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F91D6-C168-7A06-5C1B-E408806FA86C}"/>
              </a:ext>
            </a:extLst>
          </p:cNvPr>
          <p:cNvSpPr txBox="1"/>
          <p:nvPr/>
        </p:nvSpPr>
        <p:spPr>
          <a:xfrm>
            <a:off x="457200" y="1965959"/>
            <a:ext cx="822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0" i="0" dirty="0">
                <a:solidFill>
                  <a:srgbClr val="FFFFFF"/>
                </a:solidFill>
                <a:latin typeface="Calibri"/>
              </a:rPr>
              <a:t>1. </a:t>
            </a:r>
            <a:r>
              <a:rPr lang="nl-NL" sz="1600" dirty="0">
                <a:solidFill>
                  <a:schemeClr val="bg1"/>
                </a:solidFill>
              </a:rPr>
              <a:t>Macht Sie sie sichtbar</a:t>
            </a:r>
            <a:endParaRPr sz="15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648BF-116B-E441-AC9D-FC580451CCF1}"/>
              </a:ext>
            </a:extLst>
          </p:cNvPr>
          <p:cNvSpPr/>
          <p:nvPr/>
        </p:nvSpPr>
        <p:spPr>
          <a:xfrm>
            <a:off x="457200" y="2560320"/>
            <a:ext cx="8229600" cy="566928"/>
          </a:xfrm>
          <a:prstGeom prst="rect">
            <a:avLst/>
          </a:prstGeom>
          <a:solidFill>
            <a:srgbClr val="006B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D26E0-63D6-B303-2B97-6DEF1111503A}"/>
              </a:ext>
            </a:extLst>
          </p:cNvPr>
          <p:cNvSpPr txBox="1"/>
          <p:nvPr/>
        </p:nvSpPr>
        <p:spPr>
          <a:xfrm>
            <a:off x="488710" y="2660904"/>
            <a:ext cx="822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500" b="0" i="0" dirty="0">
                <a:solidFill>
                  <a:srgbClr val="FFFFFF"/>
                </a:solidFill>
                <a:latin typeface="Calibri"/>
              </a:rPr>
              <a:t>2. </a:t>
            </a:r>
            <a:r>
              <a:rPr lang="nl-NL" sz="1600" dirty="0" err="1">
                <a:solidFill>
                  <a:schemeClr val="bg1"/>
                </a:solidFill>
              </a:rPr>
              <a:t>Machen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Sie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sie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besprechbar</a:t>
            </a:r>
            <a:endParaRPr sz="1500" b="0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B5E101-20C1-D7C4-A131-75D0A47C7652}"/>
              </a:ext>
            </a:extLst>
          </p:cNvPr>
          <p:cNvSpPr/>
          <p:nvPr/>
        </p:nvSpPr>
        <p:spPr>
          <a:xfrm>
            <a:off x="457200" y="3246120"/>
            <a:ext cx="8229600" cy="5669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3F0AA-D02C-2F69-BF65-557ADD9395AE}"/>
              </a:ext>
            </a:extLst>
          </p:cNvPr>
          <p:cNvSpPr txBox="1"/>
          <p:nvPr/>
        </p:nvSpPr>
        <p:spPr>
          <a:xfrm>
            <a:off x="457200" y="3337560"/>
            <a:ext cx="82296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700" b="1" i="0" dirty="0">
                <a:solidFill>
                  <a:srgbClr val="007A65"/>
                </a:solidFill>
                <a:latin typeface="Calibri"/>
              </a:rPr>
              <a:t>3. </a:t>
            </a:r>
            <a:r>
              <a:rPr lang="nl-NL" sz="1600" b="1" dirty="0" err="1">
                <a:solidFill>
                  <a:srgbClr val="009C82"/>
                </a:solidFill>
              </a:rPr>
              <a:t>Machen</a:t>
            </a:r>
            <a:r>
              <a:rPr lang="nl-NL" sz="1600" b="1" dirty="0">
                <a:solidFill>
                  <a:srgbClr val="009C82"/>
                </a:solidFill>
              </a:rPr>
              <a:t> </a:t>
            </a:r>
            <a:r>
              <a:rPr lang="nl-NL" sz="1600" b="1" dirty="0" err="1">
                <a:solidFill>
                  <a:srgbClr val="009C82"/>
                </a:solidFill>
              </a:rPr>
              <a:t>Sie</a:t>
            </a:r>
            <a:r>
              <a:rPr lang="nl-NL" sz="1600" b="1" dirty="0">
                <a:solidFill>
                  <a:srgbClr val="009C82"/>
                </a:solidFill>
              </a:rPr>
              <a:t> </a:t>
            </a:r>
            <a:r>
              <a:rPr lang="nl-NL" sz="1600" b="1" dirty="0" err="1">
                <a:solidFill>
                  <a:srgbClr val="009C82"/>
                </a:solidFill>
              </a:rPr>
              <a:t>sie</a:t>
            </a:r>
            <a:r>
              <a:rPr lang="nl-NL" sz="1600" b="1" dirty="0">
                <a:solidFill>
                  <a:srgbClr val="009C82"/>
                </a:solidFill>
              </a:rPr>
              <a:t> </a:t>
            </a:r>
            <a:r>
              <a:rPr lang="nl-NL" sz="1600" b="1" dirty="0" err="1">
                <a:solidFill>
                  <a:srgbClr val="009C82"/>
                </a:solidFill>
              </a:rPr>
              <a:t>umsetzbar</a:t>
            </a:r>
            <a:endParaRPr sz="1700" b="1" i="0" dirty="0">
              <a:solidFill>
                <a:srgbClr val="009C82"/>
              </a:solidFill>
              <a:latin typeface="Calibri"/>
            </a:endParaRPr>
          </a:p>
        </p:txBody>
      </p:sp>
      <p:pic>
        <p:nvPicPr>
          <p:cNvPr id="11" name="Picture 10" descr="image.png">
            <a:extLst>
              <a:ext uri="{FF2B5EF4-FFF2-40B4-BE49-F238E27FC236}">
                <a16:creationId xmlns:a16="http://schemas.microsoft.com/office/drawing/2014/main" id="{C6BBA1FA-E5C4-7A95-3343-F6A68EA8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251960"/>
            <a:ext cx="1503123" cy="548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4E9017-BCBA-E735-CBA5-0B78437A1787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image.png">
            <a:extLst>
              <a:ext uri="{FF2B5EF4-FFF2-40B4-BE49-F238E27FC236}">
                <a16:creationId xmlns:a16="http://schemas.microsoft.com/office/drawing/2014/main" id="{50070E3C-B210-867B-C1AB-7C26C54C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97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9BE92B-BBA0-82B4-1DD1-4AB40AEC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55C01B-A6D4-9739-1053-EEDC9D031200}"/>
              </a:ext>
            </a:extLst>
          </p:cNvPr>
          <p:cNvSpPr txBox="1"/>
          <p:nvPr/>
        </p:nvSpPr>
        <p:spPr>
          <a:xfrm>
            <a:off x="568681" y="484857"/>
            <a:ext cx="768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b="1" i="0" dirty="0">
                <a:solidFill>
                  <a:srgbClr val="FFFFFF"/>
                </a:solidFill>
                <a:latin typeface="Calibri"/>
              </a:rPr>
              <a:t>Meer wete</a:t>
            </a:r>
            <a:r>
              <a:rPr lang="nl-NL" sz="2000" b="1" dirty="0">
                <a:solidFill>
                  <a:srgbClr val="FFFFFF"/>
                </a:solidFill>
                <a:latin typeface="Calibri"/>
              </a:rPr>
              <a:t>n? Neem contact op met het Two4C Team van </a:t>
            </a:r>
          </a:p>
          <a:p>
            <a:pPr algn="ctr"/>
            <a:r>
              <a:rPr lang="nl-NL" sz="2000" b="1" dirty="0" err="1">
                <a:solidFill>
                  <a:srgbClr val="FFFFFF"/>
                </a:solidFill>
                <a:latin typeface="Calibri"/>
              </a:rPr>
              <a:t>Saxion’s</a:t>
            </a:r>
            <a:r>
              <a:rPr lang="nl-NL" sz="2000" b="1" dirty="0">
                <a:solidFill>
                  <a:srgbClr val="FFFFFF"/>
                </a:solidFill>
                <a:latin typeface="Calibri"/>
              </a:rPr>
              <a:t> lectoraat Business </a:t>
            </a:r>
            <a:r>
              <a:rPr lang="nl-NL" sz="2000" b="1" dirty="0" err="1">
                <a:solidFill>
                  <a:srgbClr val="FFFFFF"/>
                </a:solidFill>
                <a:latin typeface="Calibri"/>
              </a:rPr>
              <a:t>Models</a:t>
            </a:r>
            <a:r>
              <a:rPr lang="nl-NL" sz="2000" b="1" dirty="0">
                <a:solidFill>
                  <a:srgbClr val="FFFFFF"/>
                </a:solidFill>
                <a:latin typeface="Calibri"/>
              </a:rPr>
              <a:t>:</a:t>
            </a:r>
            <a:endParaRPr sz="20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CC3F3-EF00-9AE6-0570-4BD13AADC261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image.png">
            <a:extLst>
              <a:ext uri="{FF2B5EF4-FFF2-40B4-BE49-F238E27FC236}">
                <a16:creationId xmlns:a16="http://schemas.microsoft.com/office/drawing/2014/main" id="{443C14DE-D392-2514-F78C-40FF4424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  <p:pic>
        <p:nvPicPr>
          <p:cNvPr id="10" name="Picture 2" descr="Profile image">
            <a:extLst>
              <a:ext uri="{FF2B5EF4-FFF2-40B4-BE49-F238E27FC236}">
                <a16:creationId xmlns:a16="http://schemas.microsoft.com/office/drawing/2014/main" id="{07428D91-F200-F88A-CA41-FF844413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" y="138846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rofile image">
            <a:extLst>
              <a:ext uri="{FF2B5EF4-FFF2-40B4-BE49-F238E27FC236}">
                <a16:creationId xmlns:a16="http://schemas.microsoft.com/office/drawing/2014/main" id="{D060C037-CCC1-B3EC-4C79-D2159180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40" y="138846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rofile image">
            <a:extLst>
              <a:ext uri="{FF2B5EF4-FFF2-40B4-BE49-F238E27FC236}">
                <a16:creationId xmlns:a16="http://schemas.microsoft.com/office/drawing/2014/main" id="{D6F05EF6-5028-956F-9744-0AB80BCB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79" y="138846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A8B700E6-6DA0-FB95-C2B9-93CED91E2E74}"/>
              </a:ext>
            </a:extLst>
          </p:cNvPr>
          <p:cNvSpPr txBox="1"/>
          <p:nvPr/>
        </p:nvSpPr>
        <p:spPr>
          <a:xfrm>
            <a:off x="1049248" y="3356399"/>
            <a:ext cx="189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Maerhaba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Yishake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4C5D0A2-2D2C-DEAA-5494-D246583F6792}"/>
              </a:ext>
            </a:extLst>
          </p:cNvPr>
          <p:cNvSpPr txBox="1"/>
          <p:nvPr/>
        </p:nvSpPr>
        <p:spPr>
          <a:xfrm>
            <a:off x="3566740" y="3357322"/>
            <a:ext cx="18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Marco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Strijks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506C098-6A1C-C159-511D-D33E69D6737B}"/>
              </a:ext>
            </a:extLst>
          </p:cNvPr>
          <p:cNvSpPr txBox="1"/>
          <p:nvPr/>
        </p:nvSpPr>
        <p:spPr>
          <a:xfrm>
            <a:off x="6155279" y="3384185"/>
            <a:ext cx="18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Paulien Olde Bijvank-Brekveld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D60CC4A-1CC0-0FA0-0210-4F3A3579143F}"/>
              </a:ext>
            </a:extLst>
          </p:cNvPr>
          <p:cNvSpPr txBox="1"/>
          <p:nvPr/>
        </p:nvSpPr>
        <p:spPr>
          <a:xfrm>
            <a:off x="3213913" y="4012312"/>
            <a:ext cx="271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0031 88 0193000</a:t>
            </a:r>
          </a:p>
          <a:p>
            <a:r>
              <a:rPr lang="nl-NL" dirty="0">
                <a:solidFill>
                  <a:schemeClr val="bg1"/>
                </a:solidFill>
              </a:rPr>
              <a:t>businessmodels@saxion.nl</a:t>
            </a:r>
          </a:p>
        </p:txBody>
      </p:sp>
      <p:pic>
        <p:nvPicPr>
          <p:cNvPr id="25" name="Graphic 24" descr="Ontvanger met effen opvulling">
            <a:extLst>
              <a:ext uri="{FF2B5EF4-FFF2-40B4-BE49-F238E27FC236}">
                <a16:creationId xmlns:a16="http://schemas.microsoft.com/office/drawing/2014/main" id="{14FD2843-B3CF-D9A6-99F4-91C218F27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3678" y="4112715"/>
            <a:ext cx="220235" cy="220235"/>
          </a:xfrm>
          <a:prstGeom prst="rect">
            <a:avLst/>
          </a:prstGeom>
        </p:spPr>
      </p:pic>
      <p:pic>
        <p:nvPicPr>
          <p:cNvPr id="29" name="Graphic 28" descr="Envelop met effen opvulling">
            <a:extLst>
              <a:ext uri="{FF2B5EF4-FFF2-40B4-BE49-F238E27FC236}">
                <a16:creationId xmlns:a16="http://schemas.microsoft.com/office/drawing/2014/main" id="{ABD7255D-EB1B-E665-8129-F5962303B8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93678" y="4404200"/>
            <a:ext cx="219600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08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AAED1-4E68-D3F5-9D6C-7288C084F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BAAFE3-17BD-1A2A-C6FF-114248E43AAA}"/>
              </a:ext>
            </a:extLst>
          </p:cNvPr>
          <p:cNvSpPr txBox="1"/>
          <p:nvPr/>
        </p:nvSpPr>
        <p:spPr>
          <a:xfrm>
            <a:off x="568681" y="484857"/>
            <a:ext cx="768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Mehr erfahren? Kontaktieren Sie das Two4C-Team des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Saxion Lektorats Business Models: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132532-B512-B84F-EF22-17FA84FE35DC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image.png">
            <a:extLst>
              <a:ext uri="{FF2B5EF4-FFF2-40B4-BE49-F238E27FC236}">
                <a16:creationId xmlns:a16="http://schemas.microsoft.com/office/drawing/2014/main" id="{904C21E4-6CD8-6E72-55DF-AF444F439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  <p:pic>
        <p:nvPicPr>
          <p:cNvPr id="10" name="Picture 2" descr="Profile image">
            <a:extLst>
              <a:ext uri="{FF2B5EF4-FFF2-40B4-BE49-F238E27FC236}">
                <a16:creationId xmlns:a16="http://schemas.microsoft.com/office/drawing/2014/main" id="{E4824AF4-1B5C-705D-C375-42C68113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" y="138846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rofile image">
            <a:extLst>
              <a:ext uri="{FF2B5EF4-FFF2-40B4-BE49-F238E27FC236}">
                <a16:creationId xmlns:a16="http://schemas.microsoft.com/office/drawing/2014/main" id="{2132A1F3-BD6C-3E4F-5945-3FCE6D85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40" y="138846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rofile image">
            <a:extLst>
              <a:ext uri="{FF2B5EF4-FFF2-40B4-BE49-F238E27FC236}">
                <a16:creationId xmlns:a16="http://schemas.microsoft.com/office/drawing/2014/main" id="{71CA9266-06A8-1EE8-8F60-9CA15B393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79" y="138846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04A52FFC-E862-DA32-92B3-16DEE3D9E032}"/>
              </a:ext>
            </a:extLst>
          </p:cNvPr>
          <p:cNvSpPr txBox="1"/>
          <p:nvPr/>
        </p:nvSpPr>
        <p:spPr>
          <a:xfrm>
            <a:off x="1049248" y="3356399"/>
            <a:ext cx="189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Maerhaba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Yishake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4522B40-A83B-15CE-B9E4-36C11DC06639}"/>
              </a:ext>
            </a:extLst>
          </p:cNvPr>
          <p:cNvSpPr txBox="1"/>
          <p:nvPr/>
        </p:nvSpPr>
        <p:spPr>
          <a:xfrm>
            <a:off x="3566740" y="3357322"/>
            <a:ext cx="18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Marco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Strijks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B50A8BD-CDEA-218F-9BA2-EFD22442B2B0}"/>
              </a:ext>
            </a:extLst>
          </p:cNvPr>
          <p:cNvSpPr txBox="1"/>
          <p:nvPr/>
        </p:nvSpPr>
        <p:spPr>
          <a:xfrm>
            <a:off x="6155279" y="3384185"/>
            <a:ext cx="18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Paulien Olde Bijvank-Brekveld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F46E9DE-4FA0-ECF6-2B0E-36579D91DE50}"/>
              </a:ext>
            </a:extLst>
          </p:cNvPr>
          <p:cNvSpPr txBox="1"/>
          <p:nvPr/>
        </p:nvSpPr>
        <p:spPr>
          <a:xfrm>
            <a:off x="3213913" y="4012312"/>
            <a:ext cx="271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0031 88 0193000</a:t>
            </a:r>
          </a:p>
          <a:p>
            <a:r>
              <a:rPr lang="nl-NL" dirty="0">
                <a:solidFill>
                  <a:schemeClr val="bg1"/>
                </a:solidFill>
              </a:rPr>
              <a:t>businessmodels@saxion.nl</a:t>
            </a:r>
          </a:p>
        </p:txBody>
      </p:sp>
      <p:pic>
        <p:nvPicPr>
          <p:cNvPr id="25" name="Graphic 24" descr="Ontvanger met effen opvulling">
            <a:extLst>
              <a:ext uri="{FF2B5EF4-FFF2-40B4-BE49-F238E27FC236}">
                <a16:creationId xmlns:a16="http://schemas.microsoft.com/office/drawing/2014/main" id="{D3723C14-F147-37AF-F4B7-819449D0E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3678" y="4112715"/>
            <a:ext cx="220235" cy="220235"/>
          </a:xfrm>
          <a:prstGeom prst="rect">
            <a:avLst/>
          </a:prstGeom>
        </p:spPr>
      </p:pic>
      <p:pic>
        <p:nvPicPr>
          <p:cNvPr id="29" name="Graphic 28" descr="Envelop met effen opvulling">
            <a:extLst>
              <a:ext uri="{FF2B5EF4-FFF2-40B4-BE49-F238E27FC236}">
                <a16:creationId xmlns:a16="http://schemas.microsoft.com/office/drawing/2014/main" id="{12239B76-CD01-AACB-C25F-17FF95917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93678" y="4404200"/>
            <a:ext cx="219600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740467-CD0A-9F25-0D83-3787D5D7C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E9F3B-8E75-9189-2D25-B6248DD3485F}"/>
              </a:ext>
            </a:extLst>
          </p:cNvPr>
          <p:cNvSpPr txBox="1"/>
          <p:nvPr/>
        </p:nvSpPr>
        <p:spPr>
          <a:xfrm>
            <a:off x="193936" y="480926"/>
            <a:ext cx="7886700" cy="70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 dank </a:t>
            </a:r>
            <a:r>
              <a:rPr lang="en-US" sz="3900" b="1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39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b="1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onze</a:t>
            </a:r>
            <a:r>
              <a:rPr lang="en-US" sz="39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partner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4000" b="1" dirty="0"/>
              <a:t>Mit Dank an unsere Partner</a:t>
            </a:r>
            <a:endParaRPr lang="en-US" sz="3900" b="1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E3F57C-D62A-DEF9-8505-7FE7DB2D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761" y="835786"/>
            <a:ext cx="6159103" cy="34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DD96BA-3BD1-8834-90D0-91DDDDC904CC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/>
          </a:p>
        </p:txBody>
      </p:sp>
      <p:pic>
        <p:nvPicPr>
          <p:cNvPr id="14" name="Picture 13" descr="image.png">
            <a:extLst>
              <a:ext uri="{FF2B5EF4-FFF2-40B4-BE49-F238E27FC236}">
                <a16:creationId xmlns:a16="http://schemas.microsoft.com/office/drawing/2014/main" id="{FCDE9795-2DAC-1AA8-465F-B20E095B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80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864F866-1405-3035-A695-FD5855D4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92529"/>
            <a:ext cx="8178799" cy="1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4CBBCB6-8D58-4443-829E-366CBF72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33754"/>
            <a:ext cx="8178799" cy="34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6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EFED7B-5304-1F0F-F97B-CAA3235C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8" r="1366" b="-2"/>
          <a:stretch>
            <a:fillRect/>
          </a:stretch>
        </p:blipFill>
        <p:spPr>
          <a:xfrm>
            <a:off x="1889483" y="0"/>
            <a:ext cx="7252231" cy="51434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128F5B-5C6C-6124-4030-C61E68521A8C}"/>
              </a:ext>
            </a:extLst>
          </p:cNvPr>
          <p:cNvSpPr txBox="1"/>
          <p:nvPr/>
        </p:nvSpPr>
        <p:spPr>
          <a:xfrm>
            <a:off x="145143" y="174171"/>
            <a:ext cx="4252685" cy="4458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Een </a:t>
            </a:r>
            <a:r>
              <a:rPr lang="en-US" sz="2300" dirty="0" err="1"/>
              <a:t>succesvol</a:t>
            </a:r>
            <a:r>
              <a:rPr lang="en-US" sz="2300" dirty="0"/>
              <a:t> </a:t>
            </a:r>
            <a:r>
              <a:rPr lang="en-US" sz="2300" dirty="0" err="1"/>
              <a:t>transformatieproces</a:t>
            </a:r>
            <a:r>
              <a:rPr lang="en-US" sz="2300" dirty="0"/>
              <a:t> </a:t>
            </a:r>
            <a:r>
              <a:rPr lang="en-US" sz="2300" dirty="0" err="1"/>
              <a:t>bij</a:t>
            </a:r>
            <a:r>
              <a:rPr lang="en-US" sz="2300" dirty="0"/>
              <a:t> MKB </a:t>
            </a:r>
            <a:r>
              <a:rPr lang="en-US" sz="2300" dirty="0" err="1"/>
              <a:t>bedrijven</a:t>
            </a:r>
            <a:r>
              <a:rPr lang="en-US" sz="2300" dirty="0"/>
              <a:t> </a:t>
            </a:r>
            <a:r>
              <a:rPr lang="en-US" sz="2300" dirty="0" err="1"/>
              <a:t>hangt</a:t>
            </a:r>
            <a:r>
              <a:rPr lang="en-US" sz="2300" dirty="0"/>
              <a:t> in </a:t>
            </a:r>
            <a:r>
              <a:rPr lang="en-US" sz="2300" dirty="0" err="1"/>
              <a:t>hoge</a:t>
            </a:r>
            <a:r>
              <a:rPr lang="en-US" sz="2300" dirty="0"/>
              <a:t> mate </a:t>
            </a:r>
            <a:r>
              <a:rPr lang="en-US" sz="2300" dirty="0" err="1"/>
              <a:t>af</a:t>
            </a:r>
            <a:r>
              <a:rPr lang="en-US" sz="2300" dirty="0"/>
              <a:t> van de </a:t>
            </a:r>
            <a:r>
              <a:rPr lang="en-US" sz="2300" dirty="0" err="1"/>
              <a:t>volgende</a:t>
            </a:r>
            <a:r>
              <a:rPr lang="en-US" sz="2300" dirty="0"/>
              <a:t> </a:t>
            </a:r>
            <a:r>
              <a:rPr lang="en-US" sz="2300" dirty="0" err="1"/>
              <a:t>factoren</a:t>
            </a:r>
            <a:r>
              <a:rPr lang="en-US" sz="2300" dirty="0"/>
              <a:t>: </a:t>
            </a:r>
            <a:r>
              <a:rPr lang="en-US" sz="2300" dirty="0" err="1"/>
              <a:t>leiderschap</a:t>
            </a:r>
            <a:r>
              <a:rPr lang="en-US" sz="2300" dirty="0"/>
              <a:t> </a:t>
            </a:r>
            <a:r>
              <a:rPr lang="en-US" sz="2300" dirty="0" err="1"/>
              <a:t>dat</a:t>
            </a:r>
            <a:r>
              <a:rPr lang="en-US" sz="2300" dirty="0"/>
              <a:t> het </a:t>
            </a:r>
            <a:r>
              <a:rPr lang="en-US" sz="2300" dirty="0" err="1"/>
              <a:t>goede</a:t>
            </a:r>
            <a:r>
              <a:rPr lang="en-US" sz="2300" dirty="0"/>
              <a:t> </a:t>
            </a:r>
            <a:r>
              <a:rPr lang="en-US" sz="2300" dirty="0" err="1"/>
              <a:t>voorbeeld</a:t>
            </a:r>
            <a:r>
              <a:rPr lang="en-US" sz="2300" dirty="0"/>
              <a:t> </a:t>
            </a:r>
            <a:r>
              <a:rPr lang="en-US" sz="2300" dirty="0" err="1"/>
              <a:t>geeft</a:t>
            </a:r>
            <a:r>
              <a:rPr lang="en-US" sz="2300" dirty="0"/>
              <a:t> en </a:t>
            </a:r>
            <a:r>
              <a:rPr lang="en-US" sz="2300" dirty="0" err="1"/>
              <a:t>ruimte</a:t>
            </a:r>
            <a:r>
              <a:rPr lang="en-US" sz="2300" dirty="0"/>
              <a:t> </a:t>
            </a:r>
            <a:r>
              <a:rPr lang="en-US" sz="2300" dirty="0" err="1"/>
              <a:t>laat</a:t>
            </a:r>
            <a:r>
              <a:rPr lang="en-US" sz="2300" dirty="0"/>
              <a:t> </a:t>
            </a:r>
            <a:r>
              <a:rPr lang="en-US" sz="2300" dirty="0" err="1"/>
              <a:t>voor</a:t>
            </a:r>
            <a:r>
              <a:rPr lang="en-US" sz="2300" dirty="0"/>
              <a:t> eigen </a:t>
            </a:r>
            <a:r>
              <a:rPr lang="en-US" sz="2300" dirty="0" err="1"/>
              <a:t>verantwoordelijkheid</a:t>
            </a:r>
            <a:r>
              <a:rPr lang="en-US" sz="2300" dirty="0"/>
              <a:t> en </a:t>
            </a:r>
            <a:r>
              <a:rPr lang="en-US" sz="2300" dirty="0" err="1"/>
              <a:t>creativiteit</a:t>
            </a:r>
            <a:r>
              <a:rPr lang="en-US" sz="2300" dirty="0"/>
              <a:t> van </a:t>
            </a:r>
            <a:r>
              <a:rPr lang="en-US" sz="2300" dirty="0" err="1"/>
              <a:t>medewerkers</a:t>
            </a:r>
            <a:r>
              <a:rPr lang="en-US" sz="2300" dirty="0"/>
              <a:t>, </a:t>
            </a:r>
            <a:r>
              <a:rPr lang="en-US" sz="2300" dirty="0" err="1"/>
              <a:t>innovatievermogen</a:t>
            </a:r>
            <a:r>
              <a:rPr lang="en-US" sz="2300" dirty="0"/>
              <a:t> en </a:t>
            </a:r>
            <a:r>
              <a:rPr lang="en-US" sz="2300" dirty="0" err="1"/>
              <a:t>een</a:t>
            </a:r>
            <a:r>
              <a:rPr lang="en-US" sz="2300" dirty="0"/>
              <a:t> </a:t>
            </a:r>
            <a:r>
              <a:rPr lang="en-US" sz="2300" dirty="0" err="1"/>
              <a:t>goede</a:t>
            </a:r>
            <a:r>
              <a:rPr lang="en-US" sz="2300" dirty="0"/>
              <a:t> </a:t>
            </a:r>
            <a:r>
              <a:rPr lang="en-US" sz="2300" dirty="0" err="1"/>
              <a:t>teamcultuur</a:t>
            </a:r>
            <a:r>
              <a:rPr lang="en-US" sz="2300" dirty="0"/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3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In de workshops </a:t>
            </a:r>
            <a:r>
              <a:rPr lang="en-US" sz="2300" dirty="0" err="1"/>
              <a:t>werd</a:t>
            </a:r>
            <a:r>
              <a:rPr lang="en-US" sz="2300" dirty="0"/>
              <a:t> </a:t>
            </a:r>
            <a:r>
              <a:rPr lang="en-US" sz="2300" dirty="0" err="1"/>
              <a:t>dit</a:t>
            </a:r>
            <a:r>
              <a:rPr lang="en-US" sz="2300" dirty="0"/>
              <a:t> steeds </a:t>
            </a:r>
            <a:r>
              <a:rPr lang="en-US" sz="2300" dirty="0" err="1"/>
              <a:t>duidelijk</a:t>
            </a:r>
            <a:r>
              <a:rPr lang="en-US" sz="2300" dirty="0"/>
              <a:t> </a:t>
            </a:r>
            <a:r>
              <a:rPr lang="en-US" sz="2300" dirty="0" err="1"/>
              <a:t>wanneer</a:t>
            </a:r>
            <a:r>
              <a:rPr lang="en-US" sz="2300" dirty="0"/>
              <a:t> </a:t>
            </a:r>
            <a:r>
              <a:rPr lang="en-US" sz="2300" dirty="0" err="1"/>
              <a:t>medewerkers</a:t>
            </a:r>
            <a:r>
              <a:rPr lang="en-US" sz="2300" dirty="0"/>
              <a:t> met eigen </a:t>
            </a:r>
            <a:r>
              <a:rPr lang="en-US" sz="2300" dirty="0" err="1"/>
              <a:t>ideeën</a:t>
            </a:r>
            <a:r>
              <a:rPr lang="en-US" sz="2300" dirty="0"/>
              <a:t> </a:t>
            </a:r>
            <a:r>
              <a:rPr lang="en-US" sz="2300" dirty="0" err="1"/>
              <a:t>konden</a:t>
            </a:r>
            <a:r>
              <a:rPr lang="en-US" sz="2300" dirty="0"/>
              <a:t> </a:t>
            </a:r>
            <a:r>
              <a:rPr lang="en-US" sz="2300" dirty="0" err="1"/>
              <a:t>bijdragen</a:t>
            </a:r>
            <a:r>
              <a:rPr lang="en-US" sz="2300" dirty="0"/>
              <a:t>. </a:t>
            </a:r>
            <a:r>
              <a:rPr lang="en-US" sz="2300" dirty="0" err="1"/>
              <a:t>Naast</a:t>
            </a:r>
            <a:r>
              <a:rPr lang="en-US" sz="2300" dirty="0"/>
              <a:t> de </a:t>
            </a:r>
            <a:r>
              <a:rPr lang="en-US" sz="2300" dirty="0" err="1"/>
              <a:t>bekende</a:t>
            </a:r>
            <a:r>
              <a:rPr lang="en-US" sz="2300" dirty="0"/>
              <a:t> R-</a:t>
            </a:r>
            <a:r>
              <a:rPr lang="en-US" sz="2300" dirty="0" err="1"/>
              <a:t>strategieën</a:t>
            </a:r>
            <a:r>
              <a:rPr lang="en-US" sz="2300" dirty="0"/>
              <a:t> </a:t>
            </a:r>
            <a:r>
              <a:rPr lang="en-US" sz="2300" dirty="0" err="1"/>
              <a:t>werden</a:t>
            </a:r>
            <a:r>
              <a:rPr lang="en-US" sz="2300" dirty="0"/>
              <a:t> </a:t>
            </a:r>
            <a:r>
              <a:rPr lang="en-US" sz="2300" dirty="0" err="1"/>
              <a:t>vooral</a:t>
            </a:r>
            <a:r>
              <a:rPr lang="en-US" sz="2300" dirty="0"/>
              <a:t> “de soft-facts” </a:t>
            </a:r>
            <a:r>
              <a:rPr lang="en-US" sz="2300" dirty="0" err="1"/>
              <a:t>zoals</a:t>
            </a:r>
            <a:r>
              <a:rPr lang="en-US" sz="2300" dirty="0"/>
              <a:t> </a:t>
            </a:r>
            <a:r>
              <a:rPr lang="en-US" sz="2300" dirty="0" err="1"/>
              <a:t>leiderschapskwaliteit</a:t>
            </a:r>
            <a:r>
              <a:rPr lang="en-US" sz="2300" dirty="0"/>
              <a:t>, </a:t>
            </a:r>
            <a:r>
              <a:rPr lang="en-US" sz="2300" dirty="0" err="1"/>
              <a:t>innovatiepotentieel</a:t>
            </a:r>
            <a:r>
              <a:rPr lang="en-US" sz="2300" dirty="0"/>
              <a:t> en </a:t>
            </a:r>
            <a:r>
              <a:rPr lang="en-US" sz="2300" dirty="0" err="1"/>
              <a:t>creativiteit</a:t>
            </a:r>
            <a:r>
              <a:rPr lang="en-US" sz="2300" dirty="0"/>
              <a:t> </a:t>
            </a:r>
            <a:r>
              <a:rPr lang="en-US" sz="2300" dirty="0" err="1"/>
              <a:t>besproken</a:t>
            </a:r>
            <a:r>
              <a:rPr lang="en-US" sz="2300" dirty="0"/>
              <a:t> en </a:t>
            </a:r>
            <a:r>
              <a:rPr lang="en-US" sz="2300" dirty="0" err="1"/>
              <a:t>beoordeeld</a:t>
            </a:r>
            <a:r>
              <a:rPr lang="en-US" sz="2300" dirty="0"/>
              <a:t> op </a:t>
            </a:r>
            <a:r>
              <a:rPr lang="en-US" sz="2300" dirty="0" err="1"/>
              <a:t>hun</a:t>
            </a:r>
            <a:r>
              <a:rPr lang="en-US" sz="2300" dirty="0"/>
              <a:t> </a:t>
            </a:r>
            <a:r>
              <a:rPr lang="en-US" sz="2300" dirty="0" err="1"/>
              <a:t>betekenis</a:t>
            </a:r>
            <a:r>
              <a:rPr lang="en-US" sz="2300" dirty="0"/>
              <a:t> </a:t>
            </a:r>
            <a:r>
              <a:rPr lang="en-US" sz="2300" dirty="0" err="1"/>
              <a:t>voor</a:t>
            </a:r>
            <a:r>
              <a:rPr lang="en-US" sz="2300" dirty="0"/>
              <a:t> </a:t>
            </a:r>
            <a:r>
              <a:rPr lang="en-US" sz="2300" dirty="0" err="1"/>
              <a:t>een</a:t>
            </a:r>
            <a:r>
              <a:rPr lang="en-US" sz="2300" dirty="0"/>
              <a:t> </a:t>
            </a:r>
            <a:r>
              <a:rPr lang="en-US" sz="2300" dirty="0" err="1"/>
              <a:t>succesvolle</a:t>
            </a:r>
            <a:r>
              <a:rPr lang="en-US" sz="2300" dirty="0"/>
              <a:t> </a:t>
            </a:r>
            <a:r>
              <a:rPr lang="en-US" sz="2300" dirty="0" err="1"/>
              <a:t>transformatie</a:t>
            </a:r>
            <a:r>
              <a:rPr lang="en-US" sz="2300" dirty="0"/>
              <a:t> in het eigen </a:t>
            </a:r>
            <a:r>
              <a:rPr lang="en-US" sz="2300" dirty="0" err="1"/>
              <a:t>bedrijf</a:t>
            </a:r>
            <a:r>
              <a:rPr lang="en-US" sz="2300" dirty="0"/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3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Als </a:t>
            </a:r>
            <a:r>
              <a:rPr lang="en-US" sz="2300" dirty="0" err="1"/>
              <a:t>resultaat</a:t>
            </a:r>
            <a:r>
              <a:rPr lang="en-US" sz="2300" dirty="0"/>
              <a:t> </a:t>
            </a:r>
            <a:r>
              <a:rPr lang="en-US" sz="2300" dirty="0" err="1"/>
              <a:t>werd</a:t>
            </a:r>
            <a:r>
              <a:rPr lang="en-US" sz="2300" dirty="0"/>
              <a:t> </a:t>
            </a:r>
            <a:r>
              <a:rPr lang="en-US" sz="2300" dirty="0" err="1"/>
              <a:t>vervolgens</a:t>
            </a:r>
            <a:r>
              <a:rPr lang="en-US" sz="2300" dirty="0"/>
              <a:t> </a:t>
            </a:r>
            <a:r>
              <a:rPr lang="en-US" sz="2300" dirty="0" err="1"/>
              <a:t>een</a:t>
            </a:r>
            <a:r>
              <a:rPr lang="en-US" sz="2300" dirty="0"/>
              <a:t> “circular readiness level” </a:t>
            </a:r>
            <a:r>
              <a:rPr lang="en-US" sz="2300" dirty="0" err="1"/>
              <a:t>bepaald</a:t>
            </a:r>
            <a:r>
              <a:rPr lang="en-US" sz="2300" dirty="0"/>
              <a:t> en </a:t>
            </a:r>
            <a:r>
              <a:rPr lang="en-US" sz="2300" dirty="0" err="1"/>
              <a:t>beoordeeld</a:t>
            </a:r>
            <a:r>
              <a:rPr lang="en-US" sz="2300" dirty="0"/>
              <a:t> op </a:t>
            </a:r>
            <a:r>
              <a:rPr lang="en-US" sz="2300" dirty="0" err="1"/>
              <a:t>vervolgstappen</a:t>
            </a:r>
            <a:r>
              <a:rPr lang="en-US" sz="2300" dirty="0"/>
              <a:t>. Hiermee </a:t>
            </a:r>
            <a:r>
              <a:rPr lang="en-US" sz="2300" dirty="0" err="1"/>
              <a:t>zijn</a:t>
            </a:r>
            <a:r>
              <a:rPr lang="en-US" sz="2300" dirty="0"/>
              <a:t> </a:t>
            </a:r>
            <a:r>
              <a:rPr lang="en-US" sz="2300" dirty="0" err="1"/>
              <a:t>bedrijven</a:t>
            </a:r>
            <a:r>
              <a:rPr lang="en-US" sz="2300" dirty="0"/>
              <a:t> in </a:t>
            </a:r>
            <a:r>
              <a:rPr lang="en-US" sz="2300" dirty="0" err="1"/>
              <a:t>staat</a:t>
            </a:r>
            <a:r>
              <a:rPr lang="en-US" sz="2300" dirty="0"/>
              <a:t> het </a:t>
            </a:r>
            <a:r>
              <a:rPr lang="en-US" sz="2300" dirty="0" err="1"/>
              <a:t>transformatieproces</a:t>
            </a:r>
            <a:r>
              <a:rPr lang="en-US" sz="2300" dirty="0"/>
              <a:t> </a:t>
            </a:r>
            <a:r>
              <a:rPr lang="en-US" sz="2300" dirty="0" err="1"/>
              <a:t>voort</a:t>
            </a:r>
            <a:r>
              <a:rPr lang="en-US" sz="2300" dirty="0"/>
              <a:t> te </a:t>
            </a:r>
            <a:r>
              <a:rPr lang="en-US" sz="2300" dirty="0" err="1"/>
              <a:t>zetten</a:t>
            </a:r>
            <a:r>
              <a:rPr lang="en-US" sz="2300" dirty="0"/>
              <a:t> en </a:t>
            </a:r>
            <a:r>
              <a:rPr lang="en-US" sz="2300" dirty="0" err="1"/>
              <a:t>ontwikkelingsstappen</a:t>
            </a:r>
            <a:r>
              <a:rPr lang="en-US" sz="2300" dirty="0"/>
              <a:t> te </a:t>
            </a:r>
            <a:r>
              <a:rPr lang="en-US" sz="2300" dirty="0" err="1"/>
              <a:t>evalueren</a:t>
            </a:r>
            <a:r>
              <a:rPr lang="en-US" sz="2300"/>
              <a:t>.</a:t>
            </a:r>
            <a:endParaRPr lang="en-US" sz="2300" i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000" i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i="1" dirty="0"/>
              <a:t>Thomas Melchert, </a:t>
            </a:r>
            <a:r>
              <a:rPr lang="en-US" sz="1000" i="1" dirty="0" err="1"/>
              <a:t>Stv</a:t>
            </a:r>
            <a:r>
              <a:rPr lang="en-US" sz="1000" i="1" dirty="0"/>
              <a:t>. </a:t>
            </a:r>
            <a:r>
              <a:rPr lang="en-US" sz="1000" i="1" dirty="0" err="1"/>
              <a:t>Geschäftsführer</a:t>
            </a:r>
            <a:r>
              <a:rPr lang="en-US" sz="1000" i="1" dirty="0"/>
              <a:t>, </a:t>
            </a:r>
            <a:r>
              <a:rPr lang="en-US" sz="1000" i="1" dirty="0" err="1"/>
              <a:t>Geschäftsbereich</a:t>
            </a:r>
            <a:r>
              <a:rPr lang="en-US" sz="1000" i="1" dirty="0"/>
              <a:t> </a:t>
            </a:r>
            <a:r>
              <a:rPr lang="en-US" sz="1000" i="1" dirty="0" err="1"/>
              <a:t>Wirtschaftsförderung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74176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F9EFF-82A4-4E5A-8628-5C61EC93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9889638-9C65-03C1-90BD-C3ED7C973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059A1A-0195-452C-9B8B-7F353C8A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8" r="1366" b="-2"/>
          <a:stretch>
            <a:fillRect/>
          </a:stretch>
        </p:blipFill>
        <p:spPr>
          <a:xfrm>
            <a:off x="1889483" y="0"/>
            <a:ext cx="7252231" cy="51434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7F9836B-FCA3-9530-95FC-AFBBA8B7C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6E5BF21-FA54-3646-90B6-167DB8C43A33}"/>
              </a:ext>
            </a:extLst>
          </p:cNvPr>
          <p:cNvSpPr txBox="1"/>
          <p:nvPr/>
        </p:nvSpPr>
        <p:spPr>
          <a:xfrm>
            <a:off x="145143" y="174171"/>
            <a:ext cx="4252685" cy="4458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de-DE" dirty="0"/>
              <a:t>Ein erfolgreicher Transformationsprozess in KMU hängt ganz wesentlich von den folgenden Faktoren ab: Führung lebt vor und lässt Spielräume für Eigenverantwortung und Kreativität der Beschäftigten, Innovationsfähigkeit und eine gute Teamkultur. </a:t>
            </a:r>
          </a:p>
          <a:p>
            <a:endParaRPr lang="de-DE" dirty="0"/>
          </a:p>
          <a:p>
            <a:r>
              <a:rPr lang="de-DE" dirty="0"/>
              <a:t>In den Workshops wurden diese Aspekte immer wieder deutlich, wenn die Beschäftigten sich mit eigenen Ideen einbringen konnten. Neben den bekannten R-Strategien wurden eher die soft-facts wie Führungsqualität, Innovationspotential und Kreativität in den Workshops diskutiert und hinsichtlich ihrer Bedeutung im eigenen Betrieb für einen erfolgreichen Transformationsprozess hinterfragt und bewertet.</a:t>
            </a:r>
          </a:p>
          <a:p>
            <a:endParaRPr lang="nl-NL" dirty="0"/>
          </a:p>
          <a:p>
            <a:r>
              <a:rPr lang="de-DE" dirty="0"/>
              <a:t>Als Ergebnis wurde dann ein „</a:t>
            </a:r>
            <a:r>
              <a:rPr lang="de-DE" dirty="0" err="1"/>
              <a:t>Circular</a:t>
            </a:r>
            <a:r>
              <a:rPr lang="de-DE" dirty="0"/>
              <a:t>-</a:t>
            </a:r>
            <a:r>
              <a:rPr lang="de-DE" dirty="0" err="1"/>
              <a:t>Readiness</a:t>
            </a:r>
            <a:r>
              <a:rPr lang="de-DE" dirty="0"/>
              <a:t>-Level“ ermittelt und hinsichtlich weiterer Umsetzungsschritte bewertet. Damit sind die Unternehmen in der Lage an dem Transformationsprozess weiterzuarbeiten und Entwicklungsschritte hinsichtlich des Erfolges zu bewerten.“ </a:t>
            </a:r>
            <a:endParaRPr lang="nl-NL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000" i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i="1" dirty="0"/>
              <a:t>Thomas Melchert, </a:t>
            </a:r>
            <a:r>
              <a:rPr lang="en-US" sz="1000" i="1" dirty="0" err="1"/>
              <a:t>Stv</a:t>
            </a:r>
            <a:r>
              <a:rPr lang="en-US" sz="1000" i="1" dirty="0"/>
              <a:t>. </a:t>
            </a:r>
            <a:r>
              <a:rPr lang="en-US" sz="1000" i="1" dirty="0" err="1"/>
              <a:t>Geschäftsführer</a:t>
            </a:r>
            <a:r>
              <a:rPr lang="en-US" sz="1000" i="1" dirty="0"/>
              <a:t>, </a:t>
            </a:r>
            <a:r>
              <a:rPr lang="en-US" sz="1000" i="1" dirty="0" err="1"/>
              <a:t>Geschäftsbereich</a:t>
            </a:r>
            <a:r>
              <a:rPr lang="en-US" sz="1000" i="1" dirty="0"/>
              <a:t> </a:t>
            </a:r>
            <a:r>
              <a:rPr lang="en-US" sz="1000" i="1" dirty="0" err="1"/>
              <a:t>Wirtschaftsförderung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01422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2296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800" b="1" i="0" dirty="0">
                <a:solidFill>
                  <a:srgbClr val="007A65"/>
                </a:solidFill>
                <a:latin typeface="Calibri"/>
              </a:rPr>
              <a:t>Herken je </a:t>
            </a:r>
            <a:r>
              <a:rPr lang="de-DE" sz="2800" b="1" i="0" dirty="0" err="1">
                <a:solidFill>
                  <a:srgbClr val="007A65"/>
                </a:solidFill>
                <a:latin typeface="Calibri"/>
              </a:rPr>
              <a:t>dit</a:t>
            </a:r>
            <a:r>
              <a:rPr lang="de-DE" sz="2800" b="1" i="0" dirty="0">
                <a:solidFill>
                  <a:srgbClr val="007A65"/>
                </a:solidFill>
                <a:latin typeface="Calibri"/>
              </a:rPr>
              <a:t>?</a:t>
            </a:r>
            <a:endParaRPr sz="2800" b="1" i="0" dirty="0">
              <a:solidFill>
                <a:srgbClr val="007A65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60120"/>
            <a:ext cx="3840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200" b="1" i="0" dirty="0">
                <a:solidFill>
                  <a:srgbClr val="009C82"/>
                </a:solidFill>
                <a:latin typeface="Calibri"/>
              </a:rPr>
              <a:t>Je wilt</a:t>
            </a:r>
            <a:endParaRPr sz="1200" b="1" i="0" dirty="0">
              <a:solidFill>
                <a:srgbClr val="009C82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38404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 dirty="0">
                <a:solidFill>
                  <a:srgbClr val="1A1A1A"/>
                </a:solidFill>
                <a:latin typeface="Calibri"/>
              </a:rPr>
              <a:t>✓ 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Samenwerken</a:t>
            </a:r>
            <a:r>
              <a:rPr lang="nl-NL" sz="1300" b="0" i="0" dirty="0">
                <a:solidFill>
                  <a:srgbClr val="1A1A1A"/>
                </a:solidFill>
                <a:latin typeface="Calibri"/>
              </a:rPr>
              <a:t> met anderen om:</a:t>
            </a:r>
            <a:endParaRPr sz="13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74519"/>
            <a:ext cx="38404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 dirty="0">
                <a:solidFill>
                  <a:srgbClr val="1A1A1A"/>
                </a:solidFill>
                <a:latin typeface="Calibri"/>
              </a:rPr>
              <a:t>✓  </a:t>
            </a:r>
            <a:r>
              <a:rPr lang="nl-NL" sz="1300" b="0" i="0" dirty="0">
                <a:solidFill>
                  <a:srgbClr val="1A1A1A"/>
                </a:solidFill>
                <a:latin typeface="Calibri"/>
              </a:rPr>
              <a:t>c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irculaire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/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duurzame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impact</a:t>
            </a:r>
            <a:r>
              <a:rPr lang="nl-NL" sz="1300" b="0" i="0" dirty="0">
                <a:solidFill>
                  <a:srgbClr val="1A1A1A"/>
                </a:solidFill>
                <a:latin typeface="Calibri"/>
              </a:rPr>
              <a:t> te maken met je    </a:t>
            </a:r>
          </a:p>
          <a:p>
            <a:pPr algn="l"/>
            <a:r>
              <a:rPr lang="nl-NL" sz="1300" dirty="0">
                <a:solidFill>
                  <a:srgbClr val="1A1A1A"/>
                </a:solidFill>
                <a:latin typeface="Calibri"/>
              </a:rPr>
              <a:t>     </a:t>
            </a:r>
            <a:r>
              <a:rPr lang="nl-NL" sz="1300" b="0" i="0" dirty="0">
                <a:solidFill>
                  <a:srgbClr val="1A1A1A"/>
                </a:solidFill>
                <a:latin typeface="Calibri"/>
              </a:rPr>
              <a:t>bedrijf</a:t>
            </a:r>
            <a:endParaRPr sz="13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77440"/>
            <a:ext cx="38404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 dirty="0">
                <a:solidFill>
                  <a:srgbClr val="1A1A1A"/>
                </a:solidFill>
                <a:latin typeface="Calibri"/>
              </a:rPr>
              <a:t>✓  </a:t>
            </a:r>
            <a:r>
              <a:rPr lang="nl-NL" sz="1300" dirty="0">
                <a:solidFill>
                  <a:srgbClr val="1A1A1A"/>
                </a:solidFill>
                <a:latin typeface="Calibri"/>
              </a:rPr>
              <a:t>en w</a:t>
            </a:r>
            <a:r>
              <a:rPr lang="nl-NL" sz="1300" b="0" i="0" dirty="0">
                <a:solidFill>
                  <a:srgbClr val="1A1A1A"/>
                </a:solidFill>
                <a:latin typeface="Calibri"/>
              </a:rPr>
              <a:t>aarde creëren</a:t>
            </a:r>
            <a:r>
              <a:rPr lang="nl-NL" sz="1300" dirty="0">
                <a:solidFill>
                  <a:srgbClr val="1A1A1A"/>
                </a:solidFill>
                <a:latin typeface="Calibri"/>
              </a:rPr>
              <a:t> voor je medewerkers, je </a:t>
            </a:r>
          </a:p>
          <a:p>
            <a:pPr algn="l"/>
            <a:r>
              <a:rPr lang="nl-NL" sz="1300" dirty="0">
                <a:solidFill>
                  <a:srgbClr val="1A1A1A"/>
                </a:solidFill>
                <a:latin typeface="Calibri"/>
              </a:rPr>
              <a:t>     omgeving, de toekomst…</a:t>
            </a:r>
            <a:endParaRPr sz="13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4880" y="868680"/>
            <a:ext cx="4023360" cy="3291840"/>
          </a:xfrm>
          <a:prstGeom prst="rect">
            <a:avLst/>
          </a:prstGeom>
          <a:solidFill>
            <a:srgbClr val="FF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937760" y="960120"/>
            <a:ext cx="356616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 dirty="0">
                <a:solidFill>
                  <a:srgbClr val="DB0651"/>
                </a:solidFill>
                <a:latin typeface="Calibri"/>
              </a:rPr>
              <a:t>Maar in de </a:t>
            </a:r>
            <a:r>
              <a:rPr sz="1200" b="1" i="0" dirty="0" err="1">
                <a:solidFill>
                  <a:srgbClr val="DB0651"/>
                </a:solidFill>
                <a:latin typeface="Calibri"/>
              </a:rPr>
              <a:t>praktijk</a:t>
            </a:r>
            <a:r>
              <a:rPr sz="1200" b="1" i="0" dirty="0">
                <a:solidFill>
                  <a:srgbClr val="DB0651"/>
                </a:solidFill>
                <a:latin typeface="Calibri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7760" y="1371600"/>
            <a:ext cx="347472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A1A1A"/>
                </a:solidFill>
                <a:latin typeface="Calibri"/>
              </a:rPr>
              <a:t>✗  Projecten stagneren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60" y="1920240"/>
            <a:ext cx="347472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 dirty="0">
                <a:solidFill>
                  <a:srgbClr val="1A1A1A"/>
                </a:solidFill>
                <a:latin typeface="Calibri"/>
              </a:rPr>
              <a:t>✗  Partners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raken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niet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op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één</a:t>
            </a:r>
            <a:r>
              <a:rPr sz="1300" b="0" i="0" dirty="0">
                <a:solidFill>
                  <a:srgbClr val="1A1A1A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1A1A1A"/>
                </a:solidFill>
                <a:latin typeface="Calibri"/>
              </a:rPr>
              <a:t>lijn</a:t>
            </a:r>
            <a:endParaRPr sz="13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7760" y="2468880"/>
            <a:ext cx="347472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1A1A1A"/>
                </a:solidFill>
                <a:latin typeface="Calibri"/>
              </a:rPr>
              <a:t>✗  Waarde blijft onzichtbaar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320" y="3886200"/>
            <a:ext cx="8412480" cy="566928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74320" y="3986564"/>
            <a:ext cx="84124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 dirty="0">
                <a:solidFill>
                  <a:srgbClr val="FFFFFF"/>
                </a:solidFill>
                <a:latin typeface="Calibri"/>
              </a:rPr>
              <a:t>👉  </a:t>
            </a:r>
            <a:r>
              <a:rPr sz="1300" b="1" i="0" dirty="0" err="1">
                <a:solidFill>
                  <a:srgbClr val="FFFFFF"/>
                </a:solidFill>
                <a:latin typeface="Calibri"/>
              </a:rPr>
              <a:t>Herkenbaar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? Dan is </a:t>
            </a:r>
            <a:r>
              <a:rPr sz="1300" b="1" i="0" dirty="0" err="1">
                <a:solidFill>
                  <a:srgbClr val="FFFFFF"/>
                </a:solidFill>
                <a:latin typeface="Calibri"/>
              </a:rPr>
              <a:t>deze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nl-NL" sz="1300" b="1" i="0" dirty="0">
                <a:solidFill>
                  <a:srgbClr val="FFFFFF"/>
                </a:solidFill>
                <a:latin typeface="Calibri"/>
              </a:rPr>
              <a:t>cursus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 </a:t>
            </a:r>
            <a:r>
              <a:rPr sz="1300" b="1" i="0" dirty="0" err="1">
                <a:solidFill>
                  <a:srgbClr val="FFFFFF"/>
                </a:solidFill>
                <a:latin typeface="Calibri"/>
              </a:rPr>
              <a:t>voor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 </a:t>
            </a:r>
            <a:r>
              <a:rPr sz="1300" b="1" i="0" dirty="0" err="1">
                <a:solidFill>
                  <a:srgbClr val="FFFFFF"/>
                </a:solidFill>
                <a:latin typeface="Calibri"/>
              </a:rPr>
              <a:t>jou</a:t>
            </a:r>
            <a:r>
              <a:rPr lang="nl-NL" sz="1300" b="1" i="0" dirty="0">
                <a:solidFill>
                  <a:srgbClr val="FFFFFF"/>
                </a:solidFill>
                <a:latin typeface="Calibri"/>
              </a:rPr>
              <a:t> en kunnen we je helpen om mee te denken in het alternatief</a:t>
            </a:r>
            <a:r>
              <a:rPr sz="1300" b="1" i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67D3E-6871-E597-1D33-887870F3C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8F19A-D1E5-FCE0-CE2E-C74B8A581C58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7B8FF-8074-0625-138E-2FD5A3B0B33D}"/>
              </a:ext>
            </a:extLst>
          </p:cNvPr>
          <p:cNvSpPr txBox="1"/>
          <p:nvPr/>
        </p:nvSpPr>
        <p:spPr>
          <a:xfrm>
            <a:off x="457200" y="2286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9C82"/>
                </a:solidFill>
              </a:rPr>
              <a:t>Kommt Ihnen das bekannt vor?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5C2CD-C9BB-9A0F-9A6A-9985D5C22B1A}"/>
              </a:ext>
            </a:extLst>
          </p:cNvPr>
          <p:cNvSpPr txBox="1"/>
          <p:nvPr/>
        </p:nvSpPr>
        <p:spPr>
          <a:xfrm>
            <a:off x="457200" y="960120"/>
            <a:ext cx="3840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200" b="1" i="0" dirty="0" err="1">
                <a:solidFill>
                  <a:srgbClr val="009C82"/>
                </a:solidFill>
                <a:latin typeface="Calibri"/>
              </a:rPr>
              <a:t>Sie</a:t>
            </a:r>
            <a:r>
              <a:rPr lang="nl-NL" sz="1200" b="1" i="0" dirty="0">
                <a:solidFill>
                  <a:srgbClr val="009C82"/>
                </a:solidFill>
                <a:latin typeface="Calibri"/>
              </a:rPr>
              <a:t> </a:t>
            </a:r>
            <a:r>
              <a:rPr lang="nl-NL" sz="1200" b="1" i="0" dirty="0" err="1">
                <a:solidFill>
                  <a:srgbClr val="009C82"/>
                </a:solidFill>
                <a:latin typeface="Calibri"/>
              </a:rPr>
              <a:t>möchten</a:t>
            </a:r>
            <a:r>
              <a:rPr lang="nl-NL" sz="1200" b="1" i="0" dirty="0">
                <a:solidFill>
                  <a:srgbClr val="009C82"/>
                </a:solidFill>
                <a:latin typeface="Calibri"/>
              </a:rPr>
              <a:t>:</a:t>
            </a:r>
            <a:endParaRPr sz="1200" b="1" i="0" dirty="0">
              <a:solidFill>
                <a:srgbClr val="009C82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E0372-EBA2-1C5E-3550-93CBD1C5B966}"/>
              </a:ext>
            </a:extLst>
          </p:cNvPr>
          <p:cNvSpPr txBox="1"/>
          <p:nvPr/>
        </p:nvSpPr>
        <p:spPr>
          <a:xfrm>
            <a:off x="457200" y="1371600"/>
            <a:ext cx="3840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 i="0" dirty="0">
                <a:solidFill>
                  <a:srgbClr val="1A1A1A"/>
                </a:solidFill>
                <a:latin typeface="Calibri"/>
              </a:rPr>
              <a:t>✓  </a:t>
            </a:r>
            <a:r>
              <a:rPr lang="nl-NL" sz="1200" b="0" i="0" dirty="0">
                <a:solidFill>
                  <a:srgbClr val="1A1A1A"/>
                </a:solidFill>
                <a:latin typeface="Calibri"/>
              </a:rPr>
              <a:t>m</a:t>
            </a:r>
            <a:r>
              <a:rPr lang="nl-NL" sz="1200" dirty="0"/>
              <a:t>it anderen zusammen arbeiten, um</a:t>
            </a:r>
            <a:r>
              <a:rPr lang="nl-NL" sz="1400" dirty="0"/>
              <a:t>:</a:t>
            </a:r>
            <a:endParaRPr sz="13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F97D1-BF9F-5431-5321-79B56F490F1C}"/>
              </a:ext>
            </a:extLst>
          </p:cNvPr>
          <p:cNvSpPr txBox="1"/>
          <p:nvPr/>
        </p:nvSpPr>
        <p:spPr>
          <a:xfrm>
            <a:off x="457200" y="1874519"/>
            <a:ext cx="38404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 i="0" dirty="0">
                <a:solidFill>
                  <a:srgbClr val="1A1A1A"/>
                </a:solidFill>
                <a:latin typeface="Calibri"/>
              </a:rPr>
              <a:t>✓  </a:t>
            </a:r>
            <a:r>
              <a:rPr lang="de-DE" sz="1200" dirty="0"/>
              <a:t>zirkuläre/ nachhaltige Wirkung mit Ihrem Unternehmen zu erzielen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3D0AC-D7C4-2F9F-078F-1BEDBB8C6FD3}"/>
              </a:ext>
            </a:extLst>
          </p:cNvPr>
          <p:cNvSpPr txBox="1"/>
          <p:nvPr/>
        </p:nvSpPr>
        <p:spPr>
          <a:xfrm>
            <a:off x="457200" y="2377440"/>
            <a:ext cx="38404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 i="0" dirty="0">
                <a:solidFill>
                  <a:srgbClr val="1A1A1A"/>
                </a:solidFill>
                <a:latin typeface="Calibri"/>
              </a:rPr>
              <a:t>✓  </a:t>
            </a:r>
            <a:r>
              <a:rPr lang="de-DE" sz="1200" dirty="0"/>
              <a:t>und Wert zu schaffen für Ihre Mitarbeitenden, Ihr Umfeld, die Zukunft…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5D24D-28AA-311F-97D8-165A7CC61176}"/>
              </a:ext>
            </a:extLst>
          </p:cNvPr>
          <p:cNvSpPr/>
          <p:nvPr/>
        </p:nvSpPr>
        <p:spPr>
          <a:xfrm>
            <a:off x="4754880" y="868680"/>
            <a:ext cx="4023360" cy="3291840"/>
          </a:xfrm>
          <a:prstGeom prst="rect">
            <a:avLst/>
          </a:prstGeom>
          <a:solidFill>
            <a:srgbClr val="FF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110D1-AE29-7D1F-9E89-324E9CEE8370}"/>
              </a:ext>
            </a:extLst>
          </p:cNvPr>
          <p:cNvSpPr txBox="1"/>
          <p:nvPr/>
        </p:nvSpPr>
        <p:spPr>
          <a:xfrm>
            <a:off x="4937760" y="960120"/>
            <a:ext cx="3566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1" i="0" dirty="0">
                <a:solidFill>
                  <a:srgbClr val="DB0651"/>
                </a:solidFill>
                <a:latin typeface="Calibri"/>
              </a:rPr>
              <a:t>Aber in der Praxis:</a:t>
            </a:r>
            <a:endParaRPr sz="1200" b="1" i="0" dirty="0">
              <a:solidFill>
                <a:srgbClr val="DB0651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CD4E3-91C8-1BE7-A7E2-460C6173D3F9}"/>
              </a:ext>
            </a:extLst>
          </p:cNvPr>
          <p:cNvSpPr txBox="1"/>
          <p:nvPr/>
        </p:nvSpPr>
        <p:spPr>
          <a:xfrm>
            <a:off x="4937760" y="1371600"/>
            <a:ext cx="34747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 i="0" dirty="0">
                <a:solidFill>
                  <a:srgbClr val="1A1A1A"/>
                </a:solidFill>
                <a:latin typeface="Calibri"/>
              </a:rPr>
              <a:t>✗  </a:t>
            </a:r>
            <a:r>
              <a:rPr lang="nl-NL" sz="1200" dirty="0" err="1"/>
              <a:t>Projekte</a:t>
            </a:r>
            <a:r>
              <a:rPr lang="nl-NL" sz="1200" dirty="0"/>
              <a:t> </a:t>
            </a:r>
            <a:r>
              <a:rPr lang="nl-NL" sz="1200" dirty="0" err="1"/>
              <a:t>stagnieren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DED1C-5E8B-06FF-598C-2601A2AA18C2}"/>
              </a:ext>
            </a:extLst>
          </p:cNvPr>
          <p:cNvSpPr txBox="1"/>
          <p:nvPr/>
        </p:nvSpPr>
        <p:spPr>
          <a:xfrm>
            <a:off x="4937760" y="1920240"/>
            <a:ext cx="34747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 i="0" dirty="0">
                <a:solidFill>
                  <a:srgbClr val="1A1A1A"/>
                </a:solidFill>
                <a:latin typeface="Calibri"/>
              </a:rPr>
              <a:t>✗  </a:t>
            </a:r>
            <a:r>
              <a:rPr lang="de-DE" sz="1200" dirty="0"/>
              <a:t>Partner sind nicht auf einer Linie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38432-F4B6-2037-F7DC-5E2953FA567F}"/>
              </a:ext>
            </a:extLst>
          </p:cNvPr>
          <p:cNvSpPr txBox="1"/>
          <p:nvPr/>
        </p:nvSpPr>
        <p:spPr>
          <a:xfrm>
            <a:off x="4937760" y="2468880"/>
            <a:ext cx="34747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 i="0" dirty="0">
                <a:solidFill>
                  <a:srgbClr val="1A1A1A"/>
                </a:solidFill>
                <a:latin typeface="Calibri"/>
              </a:rPr>
              <a:t>✗  </a:t>
            </a:r>
            <a:r>
              <a:rPr lang="nl-NL" sz="1200" dirty="0" err="1"/>
              <a:t>Wert</a:t>
            </a:r>
            <a:r>
              <a:rPr lang="nl-NL" sz="1200" dirty="0"/>
              <a:t> </a:t>
            </a:r>
            <a:r>
              <a:rPr lang="nl-NL" sz="1200" dirty="0" err="1"/>
              <a:t>bleibt</a:t>
            </a:r>
            <a:r>
              <a:rPr lang="nl-NL" sz="1200" dirty="0"/>
              <a:t> </a:t>
            </a:r>
            <a:r>
              <a:rPr lang="nl-NL" sz="1200" dirty="0" err="1"/>
              <a:t>unsichtbar</a:t>
            </a:r>
            <a:endParaRPr sz="1200" b="0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4B90E7-F6BC-5006-8956-92B5BC5F91FE}"/>
              </a:ext>
            </a:extLst>
          </p:cNvPr>
          <p:cNvSpPr/>
          <p:nvPr/>
        </p:nvSpPr>
        <p:spPr>
          <a:xfrm>
            <a:off x="274320" y="3886200"/>
            <a:ext cx="8412480" cy="566928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A2325-9180-D04B-F026-D2AA18053242}"/>
              </a:ext>
            </a:extLst>
          </p:cNvPr>
          <p:cNvSpPr txBox="1"/>
          <p:nvPr/>
        </p:nvSpPr>
        <p:spPr>
          <a:xfrm>
            <a:off x="274320" y="3986564"/>
            <a:ext cx="8412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 dirty="0">
                <a:solidFill>
                  <a:srgbClr val="FFFFFF"/>
                </a:solidFill>
                <a:latin typeface="Calibri"/>
              </a:rPr>
              <a:t>👉  </a:t>
            </a:r>
            <a:r>
              <a:rPr lang="de-DE" sz="1400" dirty="0">
                <a:solidFill>
                  <a:schemeClr val="bg1"/>
                </a:solidFill>
              </a:rPr>
              <a:t>Erkennbar? Dann ist dieser Kurs für Sie und wir helfen Ihnen, Alternativen zu entwickeln.</a:t>
            </a:r>
            <a:endParaRPr sz="1300" b="1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29C4FF-9311-C4E7-2D48-C5E503707F65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image.png">
            <a:extLst>
              <a:ext uri="{FF2B5EF4-FFF2-40B4-BE49-F238E27FC236}">
                <a16:creationId xmlns:a16="http://schemas.microsoft.com/office/drawing/2014/main" id="{9EC0C5C1-B14F-0569-B6FC-3A39C0CD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7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9343" y="228600"/>
            <a:ext cx="8610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 i="0" dirty="0">
                <a:solidFill>
                  <a:srgbClr val="007A65"/>
                </a:solidFill>
                <a:latin typeface="Calibri"/>
              </a:rPr>
              <a:t>Het </a:t>
            </a:r>
            <a:r>
              <a:rPr sz="2400" b="1" i="0" dirty="0" err="1">
                <a:solidFill>
                  <a:srgbClr val="007A65"/>
                </a:solidFill>
                <a:latin typeface="Calibri"/>
              </a:rPr>
              <a:t>ligt</a:t>
            </a:r>
            <a:r>
              <a:rPr lang="nl-NL" sz="2400" b="1" i="0" dirty="0">
                <a:solidFill>
                  <a:srgbClr val="007A65"/>
                </a:solidFill>
                <a:latin typeface="Calibri"/>
              </a:rPr>
              <a:t> (bijna) nooit aan de beschikbaarheid van technologie</a:t>
            </a:r>
            <a:r>
              <a:rPr lang="nl-NL" sz="2600" b="1" i="0" dirty="0">
                <a:solidFill>
                  <a:srgbClr val="007A65"/>
                </a:solidFill>
                <a:latin typeface="Calibri"/>
              </a:rPr>
              <a:t>…</a:t>
            </a:r>
            <a:endParaRPr sz="2600" b="1" i="0" dirty="0">
              <a:solidFill>
                <a:srgbClr val="007A65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2286000" cy="155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75488" y="1858864"/>
            <a:ext cx="228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900" dirty="0">
                <a:solidFill>
                  <a:srgbClr val="888885"/>
                </a:solidFill>
                <a:latin typeface="Calibri"/>
              </a:rPr>
              <a:t>En ook g</a:t>
            </a:r>
            <a:r>
              <a:rPr sz="900" b="0" i="0" dirty="0" err="1">
                <a:solidFill>
                  <a:srgbClr val="888885"/>
                </a:solidFill>
                <a:latin typeface="Calibri"/>
              </a:rPr>
              <a:t>een</a:t>
            </a:r>
            <a:r>
              <a:rPr sz="900" b="0" i="0" dirty="0">
                <a:solidFill>
                  <a:srgbClr val="888885"/>
                </a:solidFill>
                <a:latin typeface="Calibri"/>
              </a:rPr>
              <a:t> </a:t>
            </a:r>
            <a:r>
              <a:rPr sz="900" b="0" i="0" dirty="0" err="1">
                <a:solidFill>
                  <a:srgbClr val="888885"/>
                </a:solidFill>
                <a:latin typeface="Calibri"/>
              </a:rPr>
              <a:t>gebrek</a:t>
            </a:r>
            <a:r>
              <a:rPr sz="900" b="0" i="0" dirty="0">
                <a:solidFill>
                  <a:srgbClr val="888885"/>
                </a:solidFill>
                <a:latin typeface="Calibri"/>
              </a:rPr>
              <a:t> </a:t>
            </a:r>
            <a:r>
              <a:rPr sz="900" b="0" i="0" dirty="0" err="1">
                <a:solidFill>
                  <a:srgbClr val="888885"/>
                </a:solidFill>
                <a:latin typeface="Calibri"/>
              </a:rPr>
              <a:t>aan</a:t>
            </a:r>
            <a:r>
              <a:rPr sz="900" b="0" i="0" dirty="0">
                <a:solidFill>
                  <a:srgbClr val="888885"/>
                </a:solidFill>
                <a:latin typeface="Calibri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44" y="2046316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 err="1">
                <a:solidFill>
                  <a:srgbClr val="1A1A1A"/>
                </a:solidFill>
                <a:latin typeface="Calibri"/>
              </a:rPr>
              <a:t>Motivatie</a:t>
            </a:r>
            <a:endParaRPr sz="1600" b="1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8960" y="914400"/>
            <a:ext cx="2286000" cy="155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090672" y="1899666"/>
            <a:ext cx="228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900" b="0" i="0" dirty="0">
                <a:solidFill>
                  <a:srgbClr val="888885"/>
                </a:solidFill>
                <a:latin typeface="Calibri"/>
              </a:rPr>
              <a:t>Of</a:t>
            </a:r>
            <a:r>
              <a:rPr sz="900" b="0" i="0" dirty="0">
                <a:solidFill>
                  <a:srgbClr val="888885"/>
                </a:solidFill>
                <a:latin typeface="Calibri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8104" y="2037449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 err="1">
                <a:solidFill>
                  <a:srgbClr val="1A1A1A"/>
                </a:solidFill>
                <a:latin typeface="Calibri"/>
              </a:rPr>
              <a:t>Ideeën</a:t>
            </a:r>
            <a:endParaRPr sz="1600" b="1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0720" y="914400"/>
            <a:ext cx="2286000" cy="155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696712" y="1909156"/>
            <a:ext cx="228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900" b="0" i="0" dirty="0">
                <a:solidFill>
                  <a:srgbClr val="888885"/>
                </a:solidFill>
                <a:latin typeface="Calibri"/>
              </a:rPr>
              <a:t>Dan wel</a:t>
            </a:r>
            <a:r>
              <a:rPr sz="900" b="0" i="0" dirty="0">
                <a:solidFill>
                  <a:srgbClr val="888885"/>
                </a:solidFill>
                <a:latin typeface="Calibri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4144" y="2037449"/>
            <a:ext cx="228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 err="1">
                <a:solidFill>
                  <a:srgbClr val="1A1A1A"/>
                </a:solidFill>
                <a:latin typeface="Calibri"/>
              </a:rPr>
              <a:t>Inzet</a:t>
            </a:r>
            <a:endParaRPr sz="1600" b="1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344" y="3079485"/>
            <a:ext cx="7589520" cy="118872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04800" y="3253547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</a:rPr>
              <a:t>Goede intenties zijn geen afspraken,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</a:rPr>
              <a:t> samenwerking strandt op onuitgesproken verwachtingen</a:t>
            </a:r>
            <a:endParaRPr sz="2000" b="1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Graphic 18" descr="Kloppend hart met effen opvulling">
            <a:extLst>
              <a:ext uri="{FF2B5EF4-FFF2-40B4-BE49-F238E27FC236}">
                <a16:creationId xmlns:a16="http://schemas.microsoft.com/office/drawing/2014/main" id="{127FE9BE-AE0C-36D6-3D69-4160E42F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288" y="1028630"/>
            <a:ext cx="914400" cy="914400"/>
          </a:xfrm>
          <a:prstGeom prst="rect">
            <a:avLst/>
          </a:prstGeom>
        </p:spPr>
      </p:pic>
      <p:pic>
        <p:nvPicPr>
          <p:cNvPr id="21" name="Graphic 20" descr="Idee met effen opvulling">
            <a:extLst>
              <a:ext uri="{FF2B5EF4-FFF2-40B4-BE49-F238E27FC236}">
                <a16:creationId xmlns:a16="http://schemas.microsoft.com/office/drawing/2014/main" id="{4D1071A9-8347-FCE8-18A4-CC1D336A5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100" y="1041083"/>
            <a:ext cx="914400" cy="914400"/>
          </a:xfrm>
          <a:prstGeom prst="rect">
            <a:avLst/>
          </a:prstGeom>
        </p:spPr>
      </p:pic>
      <p:pic>
        <p:nvPicPr>
          <p:cNvPr id="25" name="Graphic 24" descr="Mannelijke elektricien met effen opvulling">
            <a:extLst>
              <a:ext uri="{FF2B5EF4-FFF2-40B4-BE49-F238E27FC236}">
                <a16:creationId xmlns:a16="http://schemas.microsoft.com/office/drawing/2014/main" id="{2AA74282-ADD4-05F8-C476-90C9E2C88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9944" y="1047594"/>
            <a:ext cx="914400" cy="914400"/>
          </a:xfrm>
          <a:prstGeom prst="rect">
            <a:avLst/>
          </a:prstGeom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id="{31444BE3-7DDA-8A7A-1A08-7F0C707C0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" name="Picture 22" descr="image.png">
            <a:extLst>
              <a:ext uri="{FF2B5EF4-FFF2-40B4-BE49-F238E27FC236}">
                <a16:creationId xmlns:a16="http://schemas.microsoft.com/office/drawing/2014/main" id="{E855AC8A-B3B1-8A0B-3EA8-43F44559B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25AD0-720C-389A-5DE9-FC6BE76F5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84EF8-1D02-7AFC-DA31-F980248C7CB2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E1D68-8169-224D-FCAE-523C609824A0}"/>
              </a:ext>
            </a:extLst>
          </p:cNvPr>
          <p:cNvSpPr txBox="1"/>
          <p:nvPr/>
        </p:nvSpPr>
        <p:spPr>
          <a:xfrm>
            <a:off x="489343" y="228600"/>
            <a:ext cx="861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9C82"/>
                </a:solidFill>
              </a:rPr>
              <a:t>Es liegt (fast) nie an der Verfügbarkeit von Technologie…</a:t>
            </a:r>
            <a:endParaRPr sz="2600" b="1" i="0" dirty="0">
              <a:solidFill>
                <a:srgbClr val="009C82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7ED4A-058A-0E99-533E-8E1FE11ACD04}"/>
              </a:ext>
            </a:extLst>
          </p:cNvPr>
          <p:cNvSpPr/>
          <p:nvPr/>
        </p:nvSpPr>
        <p:spPr>
          <a:xfrm>
            <a:off x="457200" y="914400"/>
            <a:ext cx="2286000" cy="155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36CAC-CE13-DE67-BF55-7CEA2B8C0511}"/>
              </a:ext>
            </a:extLst>
          </p:cNvPr>
          <p:cNvSpPr txBox="1"/>
          <p:nvPr/>
        </p:nvSpPr>
        <p:spPr>
          <a:xfrm>
            <a:off x="475488" y="1858864"/>
            <a:ext cx="228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bg1">
                    <a:lumMod val="85000"/>
                  </a:schemeClr>
                </a:solidFill>
              </a:rPr>
              <a:t>Und auch nicht an einem Mangel an</a:t>
            </a:r>
            <a:r>
              <a:rPr sz="900" b="0" i="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3E84-BDCA-F27E-E3F1-43FD396C39A3}"/>
              </a:ext>
            </a:extLst>
          </p:cNvPr>
          <p:cNvSpPr txBox="1"/>
          <p:nvPr/>
        </p:nvSpPr>
        <p:spPr>
          <a:xfrm>
            <a:off x="466344" y="2046316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 err="1">
                <a:solidFill>
                  <a:srgbClr val="1A1A1A"/>
                </a:solidFill>
                <a:latin typeface="Calibri"/>
              </a:rPr>
              <a:t>Motivati</a:t>
            </a:r>
            <a:r>
              <a:rPr lang="de-DE" sz="1600" b="1" i="0" dirty="0">
                <a:solidFill>
                  <a:srgbClr val="1A1A1A"/>
                </a:solidFill>
                <a:latin typeface="Calibri"/>
              </a:rPr>
              <a:t>on</a:t>
            </a:r>
            <a:endParaRPr sz="1600" b="1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B6EC4-1FC6-67CC-E019-238E98BEAB7E}"/>
              </a:ext>
            </a:extLst>
          </p:cNvPr>
          <p:cNvSpPr/>
          <p:nvPr/>
        </p:nvSpPr>
        <p:spPr>
          <a:xfrm>
            <a:off x="3108960" y="914400"/>
            <a:ext cx="2286000" cy="155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F1658-0DB8-1162-DED5-87FBA18C51C9}"/>
              </a:ext>
            </a:extLst>
          </p:cNvPr>
          <p:cNvSpPr txBox="1"/>
          <p:nvPr/>
        </p:nvSpPr>
        <p:spPr>
          <a:xfrm>
            <a:off x="3090672" y="1899666"/>
            <a:ext cx="228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900" b="0" i="0" dirty="0">
                <a:solidFill>
                  <a:srgbClr val="888885"/>
                </a:solidFill>
                <a:latin typeface="Calibri"/>
              </a:rPr>
              <a:t>Oder</a:t>
            </a:r>
            <a:r>
              <a:rPr sz="900" b="0" i="0" dirty="0">
                <a:solidFill>
                  <a:srgbClr val="888885"/>
                </a:solidFill>
                <a:latin typeface="Calibri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F35E2-03AB-24FD-46D2-32361A492912}"/>
              </a:ext>
            </a:extLst>
          </p:cNvPr>
          <p:cNvSpPr txBox="1"/>
          <p:nvPr/>
        </p:nvSpPr>
        <p:spPr>
          <a:xfrm>
            <a:off x="3118104" y="2037449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>
                <a:solidFill>
                  <a:srgbClr val="1A1A1A"/>
                </a:solidFill>
                <a:latin typeface="Calibri"/>
              </a:rPr>
              <a:t>Ideen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E114CF-9877-A1F6-E7EC-2A6E456D6909}"/>
              </a:ext>
            </a:extLst>
          </p:cNvPr>
          <p:cNvSpPr/>
          <p:nvPr/>
        </p:nvSpPr>
        <p:spPr>
          <a:xfrm>
            <a:off x="5760720" y="914400"/>
            <a:ext cx="2286000" cy="155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30EE2-0F4D-9B73-7C17-A332373B8CEF}"/>
              </a:ext>
            </a:extLst>
          </p:cNvPr>
          <p:cNvSpPr txBox="1"/>
          <p:nvPr/>
        </p:nvSpPr>
        <p:spPr>
          <a:xfrm>
            <a:off x="5696712" y="1909156"/>
            <a:ext cx="228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900" b="0" i="0" dirty="0" err="1">
                <a:solidFill>
                  <a:srgbClr val="888885"/>
                </a:solidFill>
                <a:latin typeface="Calibri"/>
              </a:rPr>
              <a:t>oder</a:t>
            </a:r>
            <a:r>
              <a:rPr sz="900" b="0" i="0" dirty="0">
                <a:solidFill>
                  <a:srgbClr val="888885"/>
                </a:solidFill>
                <a:latin typeface="Calibri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A6A45-0CB8-3DBD-EA45-3DAA20081018}"/>
              </a:ext>
            </a:extLst>
          </p:cNvPr>
          <p:cNvSpPr txBox="1"/>
          <p:nvPr/>
        </p:nvSpPr>
        <p:spPr>
          <a:xfrm>
            <a:off x="5724144" y="2037449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b="1" i="0" dirty="0" err="1">
                <a:solidFill>
                  <a:srgbClr val="1A1A1A"/>
                </a:solidFill>
                <a:latin typeface="Calibri"/>
              </a:rPr>
              <a:t>Einsatz</a:t>
            </a:r>
            <a:endParaRPr sz="1600" b="1" i="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5A6B96-6567-A7F9-46A0-CAA7BD58723E}"/>
              </a:ext>
            </a:extLst>
          </p:cNvPr>
          <p:cNvSpPr/>
          <p:nvPr/>
        </p:nvSpPr>
        <p:spPr>
          <a:xfrm>
            <a:off x="466344" y="3079485"/>
            <a:ext cx="7589520" cy="118872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4859F-87FA-F6FE-3796-63414759F082}"/>
              </a:ext>
            </a:extLst>
          </p:cNvPr>
          <p:cNvSpPr txBox="1"/>
          <p:nvPr/>
        </p:nvSpPr>
        <p:spPr>
          <a:xfrm>
            <a:off x="304800" y="3253547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Gute Absichten sind keine Vereinbarungen –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Zusammenarbeit scheitert an unausgesprochenen Erwartungen.</a:t>
            </a:r>
            <a:endParaRPr sz="2000" b="1" i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ABE80D-8D69-29E5-2004-6667058FFD3E}"/>
              </a:ext>
            </a:extLst>
          </p:cNvPr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7A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Graphic 18" descr="Kloppend hart met effen opvulling">
            <a:extLst>
              <a:ext uri="{FF2B5EF4-FFF2-40B4-BE49-F238E27FC236}">
                <a16:creationId xmlns:a16="http://schemas.microsoft.com/office/drawing/2014/main" id="{016B5AB8-E0D8-4EF5-8BC4-9031508A2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288" y="1028630"/>
            <a:ext cx="914400" cy="914400"/>
          </a:xfrm>
          <a:prstGeom prst="rect">
            <a:avLst/>
          </a:prstGeom>
        </p:spPr>
      </p:pic>
      <p:pic>
        <p:nvPicPr>
          <p:cNvPr id="21" name="Graphic 20" descr="Idee met effen opvulling">
            <a:extLst>
              <a:ext uri="{FF2B5EF4-FFF2-40B4-BE49-F238E27FC236}">
                <a16:creationId xmlns:a16="http://schemas.microsoft.com/office/drawing/2014/main" id="{7DF81842-911D-5DA0-DE4B-95594FB18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100" y="1041083"/>
            <a:ext cx="914400" cy="914400"/>
          </a:xfrm>
          <a:prstGeom prst="rect">
            <a:avLst/>
          </a:prstGeom>
        </p:spPr>
      </p:pic>
      <p:pic>
        <p:nvPicPr>
          <p:cNvPr id="25" name="Graphic 24" descr="Mannelijke elektricien met effen opvulling">
            <a:extLst>
              <a:ext uri="{FF2B5EF4-FFF2-40B4-BE49-F238E27FC236}">
                <a16:creationId xmlns:a16="http://schemas.microsoft.com/office/drawing/2014/main" id="{19310F7C-7862-C3E7-5AAD-524AC1D68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9944" y="1047594"/>
            <a:ext cx="914400" cy="914400"/>
          </a:xfrm>
          <a:prstGeom prst="rect">
            <a:avLst/>
          </a:prstGeom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id="{169F3EEF-796A-9102-BC4A-CC8E4F3B3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" name="Picture 22" descr="image.png">
            <a:extLst>
              <a:ext uri="{FF2B5EF4-FFF2-40B4-BE49-F238E27FC236}">
                <a16:creationId xmlns:a16="http://schemas.microsoft.com/office/drawing/2014/main" id="{3D99B722-1DD1-0228-7461-5A7A961B0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5279" y="4809744"/>
            <a:ext cx="8016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fbf5a0c-208f-4426-a0e8-a93ff3ee9540}" enabled="1" method="Standard" siteId="{43fa60df-2ec4-412a-ae88-0e51f814eaa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1422</Words>
  <Application>Microsoft Office PowerPoint</Application>
  <PresentationFormat>Diavoorstelling (16:9)</PresentationFormat>
  <Paragraphs>254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Aptos</vt:lpstr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Paulien Olde Bijvank - Brekveld</dc:creator>
  <cp:keywords/>
  <dc:description>generated using python-pptx</dc:description>
  <cp:lastModifiedBy>Hermien Christy-Knorth | Oost NL</cp:lastModifiedBy>
  <cp:revision>4</cp:revision>
  <dcterms:created xsi:type="dcterms:W3CDTF">2013-01-27T09:14:16Z</dcterms:created>
  <dcterms:modified xsi:type="dcterms:W3CDTF">2026-04-09T12:34:35Z</dcterms:modified>
  <cp:category/>
</cp:coreProperties>
</file>